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59" r:id="rId4"/>
    <p:sldId id="277" r:id="rId5"/>
    <p:sldId id="278" r:id="rId6"/>
    <p:sldId id="260" r:id="rId7"/>
    <p:sldId id="261" r:id="rId8"/>
    <p:sldId id="262" r:id="rId9"/>
    <p:sldId id="276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4" r:id="rId18"/>
    <p:sldId id="272" r:id="rId19"/>
    <p:sldId id="275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38" d="100"/>
          <a:sy n="38" d="100"/>
        </p:scale>
        <p:origin x="-132" y="-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12169-4D18-42DF-881B-6D5D4A45FC58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F2B94-76F6-4B20-93E7-A30B736290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E67B7E-F3E6-4DC8-AD0C-4AEF0DB5A76E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19459" name="Rectangle 16"/>
          <p:cNvSpPr txBox="1">
            <a:spLocks noGrp="1" noChangeArrowheads="1"/>
          </p:cNvSpPr>
          <p:nvPr/>
        </p:nvSpPr>
        <p:spPr bwMode="auto">
          <a:xfrm>
            <a:off x="3883025" y="8685213"/>
            <a:ext cx="2959100" cy="442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393700" hangingPunct="0">
              <a:lnSpc>
                <a:spcPct val="93000"/>
              </a:lnSpc>
              <a:buSzPct val="100000"/>
              <a:tabLst>
                <a:tab pos="0" algn="l"/>
                <a:tab pos="392113" algn="l"/>
                <a:tab pos="785813" algn="l"/>
                <a:tab pos="1179513" algn="l"/>
                <a:tab pos="1574800" algn="l"/>
                <a:tab pos="1968500" algn="l"/>
                <a:tab pos="2362200" algn="l"/>
                <a:tab pos="2755900" algn="l"/>
                <a:tab pos="3149600" algn="l"/>
                <a:tab pos="3543300" algn="l"/>
                <a:tab pos="3937000" algn="l"/>
                <a:tab pos="4330700" algn="l"/>
                <a:tab pos="4724400" algn="l"/>
                <a:tab pos="5119688" algn="l"/>
                <a:tab pos="5513388" algn="l"/>
                <a:tab pos="5907088" algn="l"/>
                <a:tab pos="6300788" algn="l"/>
                <a:tab pos="6694488" algn="l"/>
                <a:tab pos="7088188" algn="l"/>
                <a:tab pos="7481888" algn="l"/>
                <a:tab pos="7875588" algn="l"/>
              </a:tabLst>
            </a:pPr>
            <a:fld id="{C51CF776-C2DC-4AAA-8CF9-FCFD06A56E9E}" type="slidenum">
              <a:rPr lang="ru-RU" sz="12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pPr algn="r" defTabSz="393700" hangingPunct="0">
                <a:lnSpc>
                  <a:spcPct val="93000"/>
                </a:lnSpc>
                <a:buSzPct val="100000"/>
                <a:tabLst>
                  <a:tab pos="0" algn="l"/>
                  <a:tab pos="392113" algn="l"/>
                  <a:tab pos="785813" algn="l"/>
                  <a:tab pos="1179513" algn="l"/>
                  <a:tab pos="1574800" algn="l"/>
                  <a:tab pos="1968500" algn="l"/>
                  <a:tab pos="2362200" algn="l"/>
                  <a:tab pos="2755900" algn="l"/>
                  <a:tab pos="3149600" algn="l"/>
                  <a:tab pos="3543300" algn="l"/>
                  <a:tab pos="3937000" algn="l"/>
                  <a:tab pos="4330700" algn="l"/>
                  <a:tab pos="4724400" algn="l"/>
                  <a:tab pos="5119688" algn="l"/>
                  <a:tab pos="5513388" algn="l"/>
                  <a:tab pos="5907088" algn="l"/>
                  <a:tab pos="6300788" algn="l"/>
                  <a:tab pos="6694488" algn="l"/>
                  <a:tab pos="7088188" algn="l"/>
                  <a:tab pos="7481888" algn="l"/>
                  <a:tab pos="7875588" algn="l"/>
                </a:tabLst>
              </a:pPr>
              <a:t>15</a:t>
            </a:fld>
            <a:endParaRPr lang="ru-RU" sz="120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946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95325"/>
            <a:ext cx="6070600" cy="3414713"/>
          </a:xfrm>
          <a:solidFill>
            <a:srgbClr val="FFFFFF"/>
          </a:solidFill>
          <a:ln/>
        </p:spPr>
      </p:sp>
      <p:sp>
        <p:nvSpPr>
          <p:cNvPr id="1946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2113" cy="4102100"/>
          </a:xfrm>
          <a:noFill/>
          <a:ln/>
        </p:spPr>
        <p:txBody>
          <a:bodyPr wrap="none" lIns="0" tIns="0" rIns="0" bIns="0" anchor="ctr"/>
          <a:lstStyle/>
          <a:p>
            <a:pPr defTabSz="449263"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8829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959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7325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7216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1439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129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5333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5997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4912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1777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086AD-96DC-4818-927A-B75055F917CF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F0D55-5C50-4E72-B80E-80C280956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9349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086AD-96DC-4818-927A-B75055F917CF}" type="datetimeFigureOut">
              <a:rPr lang="ru-RU" smtClean="0"/>
              <a:pPr/>
              <a:t>21.08.2024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F0D55-5C50-4E72-B80E-80C2809562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468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9530" y="3163277"/>
            <a:ext cx="10554789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Calibri Light (Заголовки)"/>
                <a:cs typeface="Times New Roman" pitchFamily="18" charset="0"/>
              </a:rPr>
              <a:t>« Роль психолого-педагогической помощи в формировании безопасной образовательной среды».</a:t>
            </a:r>
          </a:p>
          <a:p>
            <a:endParaRPr lang="ru-RU" b="1" dirty="0" smtClean="0">
              <a:latin typeface="Calibri Light (Заголовки)"/>
              <a:cs typeface="Times New Roman" pitchFamily="18" charset="0"/>
            </a:endParaRPr>
          </a:p>
          <a:p>
            <a:endParaRPr lang="ru-RU" b="1" dirty="0" smtClean="0">
              <a:latin typeface="Calibri Light (Заголовки)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71851" y="4771275"/>
            <a:ext cx="7720149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ru-RU" b="1" dirty="0" smtClean="0"/>
              <a:t> </a:t>
            </a:r>
            <a:r>
              <a:rPr lang="ru-RU" sz="2400" b="1" dirty="0" smtClean="0"/>
              <a:t>Карамышева Татьяна Николаевна </a:t>
            </a:r>
            <a:r>
              <a:rPr lang="ru-RU" sz="2400" dirty="0" smtClean="0"/>
              <a:t>– медицинский психолог отделения медико-психологической помощи ГБУЗ «Областной психиатрической больницы имени К.Р.Евграфова»</a:t>
            </a:r>
          </a:p>
          <a:p>
            <a:pPr algn="just">
              <a:lnSpc>
                <a:spcPct val="90000"/>
              </a:lnSpc>
              <a:defRPr/>
            </a:pPr>
            <a:endParaRPr lang="ru-RU" sz="2400" dirty="0" smtClean="0"/>
          </a:p>
          <a:p>
            <a:pPr algn="just">
              <a:lnSpc>
                <a:spcPct val="90000"/>
              </a:lnSpc>
              <a:defRPr/>
            </a:pPr>
            <a:r>
              <a:rPr lang="ru-RU" sz="2400" dirty="0" smtClean="0"/>
              <a:t>                                            Пенза – 2024 год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473544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318714"/>
            <a:ext cx="10515600" cy="1325563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i="1" dirty="0" smtClean="0">
                <a:solidFill>
                  <a:schemeClr val="tx1"/>
                </a:solidFill>
              </a:rPr>
              <a:t>Угрозы психологической безопасности образовательного пространства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251" y="3034937"/>
            <a:ext cx="11857567" cy="431958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b="1" dirty="0" smtClean="0">
                <a:solidFill>
                  <a:schemeClr val="hlink"/>
                </a:solidFill>
              </a:rPr>
              <a:t>1.</a:t>
            </a:r>
            <a:r>
              <a:rPr lang="ru-RU" dirty="0" smtClean="0">
                <a:solidFill>
                  <a:schemeClr val="hlink"/>
                </a:solidFill>
              </a:rPr>
              <a:t> Непризнание </a:t>
            </a:r>
            <a:r>
              <a:rPr lang="ru-RU" b="1" dirty="0" err="1" smtClean="0">
                <a:solidFill>
                  <a:schemeClr val="hlink"/>
                </a:solidFill>
              </a:rPr>
              <a:t>референтной</a:t>
            </a:r>
            <a:r>
              <a:rPr lang="ru-RU" b="1" dirty="0" smtClean="0">
                <a:solidFill>
                  <a:schemeClr val="hlink"/>
                </a:solidFill>
              </a:rPr>
              <a:t> значимости</a:t>
            </a:r>
            <a:r>
              <a:rPr lang="ru-RU" dirty="0" smtClean="0">
                <a:solidFill>
                  <a:schemeClr val="hlink"/>
                </a:solidFill>
              </a:rPr>
              <a:t> образовательной среды образовательного учреждения</a:t>
            </a:r>
          </a:p>
          <a:p>
            <a:pPr eaLnBrk="1" hangingPunct="1">
              <a:buFontTx/>
              <a:buNone/>
              <a:defRPr/>
            </a:pPr>
            <a:endParaRPr lang="ru-RU" dirty="0" smtClean="0">
              <a:solidFill>
                <a:schemeClr val="hlink"/>
              </a:solidFill>
            </a:endParaRPr>
          </a:p>
          <a:p>
            <a:pPr algn="ctr" eaLnBrk="1" hangingPunct="1">
              <a:buFontTx/>
              <a:buNone/>
              <a:defRPr/>
            </a:pPr>
            <a:r>
              <a:rPr lang="ru-RU" sz="2800" b="1" i="1" u="sng" dirty="0" smtClean="0">
                <a:solidFill>
                  <a:schemeClr val="hlink"/>
                </a:solidFill>
              </a:rPr>
              <a:t>Следствие:</a:t>
            </a:r>
            <a:r>
              <a:rPr lang="ru-RU" sz="2800" b="1" dirty="0" smtClean="0">
                <a:solidFill>
                  <a:schemeClr val="hlink"/>
                </a:solidFill>
              </a:rPr>
              <a:t>  </a:t>
            </a:r>
            <a:r>
              <a:rPr lang="ru-RU" sz="2800" b="1" i="1" dirty="0" smtClean="0">
                <a:solidFill>
                  <a:schemeClr val="hlink"/>
                </a:solidFill>
              </a:rPr>
              <a:t>ребенок отрицает ценности и нормы детского сада или школы, стремится «покинуть» школу </a:t>
            </a:r>
          </a:p>
          <a:p>
            <a:pPr algn="ctr" eaLnBrk="1" hangingPunct="1">
              <a:buFontTx/>
              <a:buNone/>
              <a:defRPr/>
            </a:pPr>
            <a:endParaRPr lang="ru-RU" sz="2800" b="1" i="1" dirty="0" smtClean="0">
              <a:solidFill>
                <a:schemeClr val="hlink"/>
              </a:solidFill>
            </a:endParaRPr>
          </a:p>
          <a:p>
            <a:pPr algn="ctr" eaLnBrk="1" hangingPunct="1">
              <a:buFontTx/>
              <a:buNone/>
              <a:defRPr/>
            </a:pPr>
            <a:endParaRPr lang="ru-RU" sz="2800" b="1" i="1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image (3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171821"/>
            <a:ext cx="9906000" cy="5368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48543" y="417376"/>
            <a:ext cx="10515600" cy="1325563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i="1" dirty="0" smtClean="0">
                <a:solidFill>
                  <a:schemeClr val="tx1"/>
                </a:solidFill>
              </a:rPr>
              <a:t>Угрозы психологической безопасности образовательного пространства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185" y="1905000"/>
            <a:ext cx="11618383" cy="47640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dirty="0" smtClean="0">
                <a:solidFill>
                  <a:schemeClr val="hlink"/>
                </a:solidFill>
              </a:rPr>
              <a:t>2</a:t>
            </a:r>
            <a:r>
              <a:rPr lang="ru-RU" sz="2400" b="1" dirty="0" smtClean="0">
                <a:solidFill>
                  <a:schemeClr val="hlink"/>
                </a:solidFill>
              </a:rPr>
              <a:t>.</a:t>
            </a:r>
            <a:r>
              <a:rPr lang="ru-RU" sz="2400" dirty="0" smtClean="0">
                <a:solidFill>
                  <a:schemeClr val="hlink"/>
                </a:solidFill>
              </a:rPr>
              <a:t> </a:t>
            </a:r>
            <a:r>
              <a:rPr lang="ru-RU" sz="2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Отсутствие удовлетворенности</a:t>
            </a:r>
            <a:r>
              <a:rPr lang="ru-RU" sz="2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личностно-доверительном общении и основными характеристиками процесса взаимодействия всех участников образовательной среды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i="1" u="sng" dirty="0" smtClean="0">
                <a:solidFill>
                  <a:schemeClr val="hlink"/>
                </a:solidFill>
              </a:rPr>
              <a:t>Следствие: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i="1" dirty="0" smtClean="0">
                <a:solidFill>
                  <a:schemeClr val="hlink"/>
                </a:solidFill>
              </a:rPr>
              <a:t>эмоциональный дискомфорт;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i="1" dirty="0" smtClean="0">
                <a:solidFill>
                  <a:schemeClr val="hlink"/>
                </a:solidFill>
              </a:rPr>
              <a:t> нежелание высказывать свою точку зрения и мнение;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i="1" dirty="0" smtClean="0">
                <a:solidFill>
                  <a:schemeClr val="hlink"/>
                </a:solidFill>
              </a:rPr>
              <a:t>неуважительное отношение к себе;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i="1" dirty="0" smtClean="0">
                <a:solidFill>
                  <a:schemeClr val="hlink"/>
                </a:solidFill>
              </a:rPr>
              <a:t>потеря личного достоинства;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i="1" dirty="0" smtClean="0">
                <a:solidFill>
                  <a:schemeClr val="hlink"/>
                </a:solidFill>
              </a:rPr>
              <a:t>нежелание обращаться за помощью,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i="1" dirty="0" smtClean="0">
                <a:solidFill>
                  <a:schemeClr val="hlink"/>
                </a:solidFill>
              </a:rPr>
              <a:t>игнорирование личных проблем и затруднений окружающих его детей и взрослых;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i="1" dirty="0" smtClean="0">
                <a:solidFill>
                  <a:schemeClr val="hlink"/>
                </a:solidFill>
              </a:rPr>
              <a:t>невнимательность к просьбам и предложениям.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1800" b="1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35480" y="1188086"/>
            <a:ext cx="10515600" cy="1325563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i="1" dirty="0" smtClean="0">
                <a:solidFill>
                  <a:schemeClr val="tx1"/>
                </a:solidFill>
              </a:rPr>
              <a:t>Угрозы психологической безопасности образовательного пространства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2886" y="3118848"/>
            <a:ext cx="10515600" cy="43513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dirty="0" smtClean="0">
                <a:solidFill>
                  <a:schemeClr val="hlink"/>
                </a:solidFill>
              </a:rPr>
              <a:t>3.  Психологическое насилие</a:t>
            </a:r>
            <a:r>
              <a:rPr lang="ru-RU" sz="2800" dirty="0" smtClean="0">
                <a:solidFill>
                  <a:schemeClr val="hlink"/>
                </a:solidFill>
              </a:rPr>
              <a:t> в процессе взаимодействия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dirty="0" smtClean="0"/>
              <a:t>     </a:t>
            </a:r>
            <a:r>
              <a:rPr lang="ru-RU" sz="2800" u="sng" dirty="0" smtClean="0">
                <a:solidFill>
                  <a:srgbClr val="000000"/>
                </a:solidFill>
              </a:rPr>
              <a:t>Психологическое насилие</a:t>
            </a:r>
            <a:r>
              <a:rPr lang="ru-RU" sz="2800" dirty="0" smtClean="0">
                <a:solidFill>
                  <a:srgbClr val="000000"/>
                </a:solidFill>
              </a:rPr>
              <a:t> - физическое, психическое, духовное воздействие на человека (социально-организованное), которое понижает его нравственный, психический (т.е. моральный, коммуникативный) и жизненный статус (в том числе правовой, социальный), причиняя ему физические, душевные и духовные страдания, а также угроза такого воздействия.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u="sng" dirty="0" smtClean="0">
                <a:solidFill>
                  <a:schemeClr val="hlink"/>
                </a:solidFill>
              </a:rPr>
              <a:t>	Следствие – получение ребенком психологической травмы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175023"/>
            <a:ext cx="10515600" cy="1325563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i="1" dirty="0" smtClean="0">
                <a:solidFill>
                  <a:srgbClr val="800000"/>
                </a:solidFill>
              </a:rPr>
              <a:t>Угрозы психологической безопасности образовательного пространства 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1892" y="2844528"/>
            <a:ext cx="10515600" cy="435133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4000" dirty="0" smtClean="0">
                <a:solidFill>
                  <a:schemeClr val="hlink"/>
                </a:solidFill>
              </a:rPr>
              <a:t>4. </a:t>
            </a:r>
            <a:r>
              <a:rPr lang="ru-RU" sz="4000" b="1" dirty="0" smtClean="0">
                <a:solidFill>
                  <a:schemeClr val="hlink"/>
                </a:solidFill>
              </a:rPr>
              <a:t>Эмоциональное выгорание</a:t>
            </a:r>
            <a:r>
              <a:rPr lang="ru-RU" sz="4000" dirty="0" smtClean="0">
                <a:solidFill>
                  <a:schemeClr val="hlink"/>
                </a:solidFill>
              </a:rPr>
              <a:t> педагогов образовательного учреждения</a:t>
            </a:r>
          </a:p>
          <a:p>
            <a:pPr eaLnBrk="1" hangingPunct="1">
              <a:buFontTx/>
              <a:buNone/>
              <a:defRPr/>
            </a:pPr>
            <a:endParaRPr lang="ru-RU" sz="4000" dirty="0" smtClean="0">
              <a:solidFill>
                <a:schemeClr val="hlink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ru-RU" i="1" dirty="0" smtClean="0">
                <a:solidFill>
                  <a:schemeClr val="hlink"/>
                </a:solidFill>
              </a:rPr>
              <a:t>		</a:t>
            </a:r>
            <a:r>
              <a:rPr lang="ru-RU" i="1" u="sng" dirty="0" smtClean="0">
                <a:solidFill>
                  <a:schemeClr val="hlink"/>
                </a:solidFill>
              </a:rPr>
              <a:t>Следствие </a:t>
            </a:r>
            <a:r>
              <a:rPr lang="ru-RU" i="1" dirty="0" smtClean="0">
                <a:solidFill>
                  <a:schemeClr val="hlink"/>
                </a:solidFill>
              </a:rPr>
              <a:t>– профессиональная деформация; угроза психическому здоровью</a:t>
            </a:r>
            <a:endParaRPr lang="ru-RU" i="1" u="sng" dirty="0" smtClean="0">
              <a:solidFill>
                <a:schemeClr val="hlink"/>
              </a:solidFill>
            </a:endParaRPr>
          </a:p>
          <a:p>
            <a:pPr eaLnBrk="1" hangingPunct="1">
              <a:buFontTx/>
              <a:buNone/>
              <a:defRPr/>
            </a:pPr>
            <a:endParaRPr lang="ru-RU" sz="4000" dirty="0" smtClean="0">
              <a:solidFill>
                <a:schemeClr val="hlink"/>
              </a:solidFill>
            </a:endParaRP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609601" y="1604964"/>
            <a:ext cx="10951633" cy="4511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pPr defTabSz="828675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16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1331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18738" y="1021483"/>
            <a:ext cx="10673262" cy="583651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161960"/>
            <a:ext cx="10515600" cy="1325563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i="1" dirty="0" smtClean="0">
                <a:solidFill>
                  <a:schemeClr val="tx1"/>
                </a:solidFill>
              </a:rPr>
              <a:t>Угрозы психологической безопасности образовательного пространства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760" y="2909843"/>
            <a:ext cx="10515600" cy="4351338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3600" dirty="0" smtClean="0">
                <a:solidFill>
                  <a:schemeClr val="hlink"/>
                </a:solidFill>
              </a:rPr>
              <a:t>5. Неразвитость системы </a:t>
            </a:r>
            <a:r>
              <a:rPr lang="ru-RU" sz="3600" b="1" dirty="0" smtClean="0">
                <a:solidFill>
                  <a:schemeClr val="hlink"/>
                </a:solidFill>
              </a:rPr>
              <a:t>психологической помощи</a:t>
            </a:r>
            <a:r>
              <a:rPr lang="ru-RU" sz="3600" dirty="0" smtClean="0">
                <a:solidFill>
                  <a:schemeClr val="hlink"/>
                </a:solidFill>
              </a:rPr>
              <a:t> в образовательном учреждении</a:t>
            </a:r>
          </a:p>
          <a:p>
            <a:pPr eaLnBrk="1" hangingPunct="1">
              <a:buFontTx/>
              <a:buNone/>
              <a:defRPr/>
            </a:pPr>
            <a:endParaRPr lang="ru-RU" sz="2800" dirty="0" smtClean="0">
              <a:solidFill>
                <a:schemeClr val="hlink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ru-RU" sz="2800" i="1" u="sng" dirty="0" smtClean="0">
                <a:solidFill>
                  <a:schemeClr val="hlink"/>
                </a:solidFill>
              </a:rPr>
              <a:t>Следствие </a:t>
            </a:r>
            <a:r>
              <a:rPr lang="ru-RU" sz="2800" i="1" dirty="0" smtClean="0">
                <a:solidFill>
                  <a:schemeClr val="hlink"/>
                </a:solidFill>
              </a:rPr>
              <a:t>– неэффективность психологического сопровождения участников образовательного пространства ; угроза психическому и физическому здоровью</a:t>
            </a:r>
            <a:endParaRPr lang="ru-RU" sz="2800" i="1" u="sng" dirty="0" smtClean="0">
              <a:solidFill>
                <a:schemeClr val="hlink"/>
              </a:solidFill>
            </a:endParaRPr>
          </a:p>
          <a:p>
            <a:pPr eaLnBrk="1" hangingPunct="1">
              <a:defRPr/>
            </a:pPr>
            <a:endParaRPr lang="ru-RU" sz="2800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4000" b="1" i="1" smtClean="0"/>
              <a:t>Психологическая безопасность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7051" y="1557338"/>
            <a:ext cx="11425767" cy="5111750"/>
          </a:xfrm>
          <a:solidFill>
            <a:schemeClr val="accent1"/>
          </a:solidFill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ru-RU" sz="2400" dirty="0" smtClean="0">
              <a:solidFill>
                <a:srgbClr val="003366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b="1" i="1" dirty="0" smtClean="0">
                <a:solidFill>
                  <a:schemeClr val="hlink"/>
                </a:solidFill>
              </a:rPr>
              <a:t>Модель </a:t>
            </a:r>
            <a:r>
              <a:rPr lang="ru-RU" b="1" i="1" u="sng" dirty="0" smtClean="0">
                <a:solidFill>
                  <a:schemeClr val="hlink"/>
                </a:solidFill>
              </a:rPr>
              <a:t>психологической безопасности образовательного пространства </a:t>
            </a:r>
            <a:r>
              <a:rPr lang="ru-RU" b="1" i="1" dirty="0" smtClean="0">
                <a:solidFill>
                  <a:schemeClr val="hlink"/>
                </a:solidFill>
              </a:rPr>
              <a:t>включает: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dirty="0" smtClean="0"/>
              <a:t>1. защищенность от психологического насилия;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dirty="0" smtClean="0"/>
              <a:t>2. </a:t>
            </a:r>
            <a:r>
              <a:rPr lang="ru-RU" sz="2800" dirty="0" err="1" smtClean="0"/>
              <a:t>референтная</a:t>
            </a:r>
            <a:r>
              <a:rPr lang="ru-RU" sz="2800" dirty="0" smtClean="0"/>
              <a:t> значимость окружения;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dirty="0" smtClean="0"/>
              <a:t>3. удовлетворенность в личностно -  доверительном общении;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dirty="0" smtClean="0"/>
              <a:t>4. система психологической помощи  и сопровождения субъектов образовательной среды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z="2400" dirty="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239184" y="2105660"/>
            <a:ext cx="1153045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defRPr/>
            </a:pPr>
            <a:r>
              <a:rPr lang="ru-RU" sz="32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Образовательная среда</a:t>
            </a:r>
            <a:r>
              <a:rPr lang="ru-RU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является фундаментом любого общества, именно в ней в большей части происходит воспитание и формирование личности подрастающего поколения, поэтому важно, чтобы все ее участники чувствовали себя защищенными.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indent="228600" algn="just" eaLnBrk="0" hangingPunct="0">
              <a:defRPr/>
            </a:pPr>
            <a:r>
              <a:rPr lang="ru-RU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Создание и обеспечение психологической безопасности в образовательной среде должно способствовать гармоничному развитию личности ее участников.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0891" y="1932308"/>
            <a:ext cx="11421292" cy="4154984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sz="36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ru-RU" sz="3600" b="1" dirty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бы Вы поняли, как сильны Ваши мысли, Вы бы никогда не думали негативно!</a:t>
            </a:r>
          </a:p>
          <a:p>
            <a:pPr algn="just" eaLnBrk="0" hangingPunct="0">
              <a:defRPr/>
            </a:pPr>
            <a:endParaRPr lang="ru-RU" sz="4400" b="1" dirty="0">
              <a:solidFill>
                <a:srgbClr val="FFFF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4400" b="1" dirty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</a:p>
          <a:p>
            <a:pPr algn="ctr" eaLnBrk="0" hangingPunct="0">
              <a:defRPr/>
            </a:pPr>
            <a:endParaRPr lang="ru-RU" sz="4400" b="1" dirty="0">
              <a:solidFill>
                <a:srgbClr val="FFFF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6000" b="1" dirty="0">
                <a:solidFill>
                  <a:srgbClr val="FFFF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Спасибо за внимание!</a:t>
            </a:r>
            <a:endParaRPr lang="ru-RU" sz="6000" dirty="0">
              <a:solidFill>
                <a:srgbClr val="FFFF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6211" y="1175022"/>
            <a:ext cx="10515600" cy="132556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dirty="0" smtClean="0"/>
              <a:t>Понятие «психологическая безопасность»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137" y="2506662"/>
            <a:ext cx="10515600" cy="435133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ru-RU" sz="2800" dirty="0" smtClean="0"/>
              <a:t>Психологическую безопасность образовательной среды мы рассматриваем как состояние образовательной среды, свободное от проявлений психологического насилия во взаимодействии, способствующее удовлетворению потребностей в личностно-доверительном общении, создающее </a:t>
            </a:r>
            <a:r>
              <a:rPr lang="ru-RU" sz="2800" dirty="0" err="1" smtClean="0"/>
              <a:t>референтную</a:t>
            </a:r>
            <a:r>
              <a:rPr lang="ru-RU" sz="2800" dirty="0" smtClean="0"/>
              <a:t> значимость среды и обеспечивающее психическое здоровье включенных в нее участников.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Психологическая безопасность образовательной среды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ru-RU" sz="2400" dirty="0" smtClean="0"/>
              <a:t>В рамках концепции национальной безопасности страны, психологическая безопасность учителей, учащихся и их родителей может рассматриваться как защищенность их жизни, здоровья, прав и свобод, чести и достоинства; психологическая безопасность образовательной среды - как прямое продолжение психологической безопасности личности учителей, учащихся и их родителей, а также как защита общественного порядка и спокойствия, духовных ценностей, прав и свобод учебных учреждений и их нормальной деятельности.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63600" y="1295400"/>
            <a:ext cx="10896600" cy="52117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/>
              <a:t>Характеристики психологической безопасности образовательной среды: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• отсутствие проявлений психологического насилия во взаимодействии участников образовательного процесса; </a:t>
            </a:r>
          </a:p>
          <a:p>
            <a:pPr>
              <a:buNone/>
            </a:pPr>
            <a:r>
              <a:rPr lang="ru-RU" dirty="0" smtClean="0"/>
              <a:t>• удовлетворение основных потребностей в личностно-доверительном общении; </a:t>
            </a:r>
          </a:p>
          <a:p>
            <a:pPr>
              <a:buNone/>
            </a:pPr>
            <a:r>
              <a:rPr lang="ru-RU" dirty="0" smtClean="0"/>
              <a:t>• укрепление психического здоровья; </a:t>
            </a:r>
          </a:p>
          <a:p>
            <a:pPr>
              <a:buNone/>
            </a:pPr>
            <a:r>
              <a:rPr lang="ru-RU" dirty="0" smtClean="0"/>
              <a:t>• предотвращение угроз для продуктивного устойчивого развития личности; </a:t>
            </a:r>
          </a:p>
          <a:p>
            <a:pPr>
              <a:buNone/>
            </a:pPr>
            <a:r>
              <a:rPr lang="ru-RU" dirty="0" smtClean="0"/>
              <a:t>• организация насыщенной образовательной среды, стимулирующей развитие участников процесса.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92101"/>
            <a:ext cx="10972800" cy="5445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/>
              <a:t> 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990600"/>
            <a:ext cx="11284857" cy="5867399"/>
          </a:xfrm>
        </p:spPr>
        <p:txBody>
          <a:bodyPr>
            <a:normAutofit/>
          </a:bodyPr>
          <a:lstStyle/>
          <a:p>
            <a:pPr>
              <a:buFontTx/>
              <a:buNone/>
              <a:defRPr/>
            </a:pPr>
            <a:endParaRPr lang="ru-RU" sz="2800" b="1" dirty="0" smtClean="0"/>
          </a:p>
          <a:p>
            <a:pPr>
              <a:buFontTx/>
              <a:buNone/>
              <a:defRPr/>
            </a:pPr>
            <a:endParaRPr lang="ru-RU" sz="2800" dirty="0" smtClean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60400" y="1574800"/>
            <a:ext cx="108966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Понятие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безопасность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научных исследованиях определяется как состояние защищенности жизненно важных интересов государства, общества и личности от внешних и внутренних угроз.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Психологическую безопасность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образовательной среды мы рассматриваем как состояние образовательной среды, свободное от проявлений психологического насилия во взаимодействии, способствующее удовлетворению потребностей в личностно-доверительном общении, создающее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референтную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значимость среды и обеспечивающее психическое здоровье включенных в нее участников.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92101"/>
            <a:ext cx="10972800" cy="5445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/>
              <a:t> 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990600"/>
            <a:ext cx="11284857" cy="5867399"/>
          </a:xfrm>
        </p:spPr>
        <p:txBody>
          <a:bodyPr>
            <a:normAutofit fontScale="92500"/>
          </a:bodyPr>
          <a:lstStyle/>
          <a:p>
            <a:pPr>
              <a:buFontTx/>
              <a:buNone/>
              <a:defRPr/>
            </a:pPr>
            <a:endParaRPr lang="ru-RU" sz="2800" b="1" dirty="0" smtClean="0"/>
          </a:p>
          <a:p>
            <a:pPr>
              <a:buFontTx/>
              <a:buNone/>
              <a:defRPr/>
            </a:pPr>
            <a:r>
              <a:rPr lang="ru-RU" sz="2800" b="1" dirty="0" err="1" smtClean="0"/>
              <a:t>Референтность</a:t>
            </a:r>
            <a:r>
              <a:rPr lang="ru-RU" sz="2800" b="1" dirty="0" smtClean="0"/>
              <a:t> </a:t>
            </a:r>
            <a:r>
              <a:rPr lang="ru-RU" sz="2800" dirty="0" smtClean="0"/>
              <a:t>[от лат. </a:t>
            </a:r>
            <a:r>
              <a:rPr lang="ru-RU" sz="2800" dirty="0" err="1" smtClean="0"/>
              <a:t>referens</a:t>
            </a:r>
            <a:r>
              <a:rPr lang="ru-RU" sz="2800" dirty="0" smtClean="0"/>
              <a:t> — сообщающий] — один из видов отношений межличностной значимости, которые обусловливают специфический характер взаимодействия личности с другим человеком или группой лиц.</a:t>
            </a:r>
          </a:p>
          <a:p>
            <a:pPr>
              <a:buFontTx/>
              <a:buNone/>
              <a:defRPr/>
            </a:pPr>
            <a:r>
              <a:rPr lang="ru-RU" sz="2800" b="1" dirty="0" smtClean="0"/>
              <a:t>Образовательная среда</a:t>
            </a:r>
            <a:r>
              <a:rPr lang="ru-RU" sz="2800" dirty="0" smtClean="0"/>
              <a:t> - это система влияний и условий формирования личности по заданному образцу, а также возможностей ее развития, содержащихся в социальном и пространственно-предметном окружении.</a:t>
            </a:r>
          </a:p>
          <a:p>
            <a:pPr>
              <a:buFontTx/>
              <a:buNone/>
              <a:defRPr/>
            </a:pPr>
            <a:r>
              <a:rPr lang="ru-RU" sz="2800" b="1" dirty="0" smtClean="0"/>
              <a:t>Образовательные учреждения</a:t>
            </a:r>
            <a:r>
              <a:rPr lang="ru-RU" sz="2800" dirty="0" smtClean="0"/>
              <a:t>, представляют собой социальный институт общества, который обеспечивает создание системы психологической безопасности</a:t>
            </a:r>
          </a:p>
          <a:p>
            <a:r>
              <a:rPr lang="ru-RU" b="1" dirty="0" smtClean="0"/>
              <a:t>Психологическая безопасность образовательной среды образовательного учреждения</a:t>
            </a:r>
            <a:r>
              <a:rPr lang="ru-RU" dirty="0" smtClean="0"/>
              <a:t> есть сложное структурное образование, </a:t>
            </a:r>
            <a:r>
              <a:rPr lang="ru-RU" dirty="0" err="1" smtClean="0"/>
              <a:t>системообразующим</a:t>
            </a:r>
            <a:r>
              <a:rPr lang="ru-RU" dirty="0" smtClean="0"/>
              <a:t> параметром которого выступает индекс психологической безопасности.</a:t>
            </a:r>
          </a:p>
          <a:p>
            <a:pPr>
              <a:buFontTx/>
              <a:buNone/>
              <a:defRPr/>
            </a:pPr>
            <a:endParaRPr lang="ru-RU" sz="2800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86394" y="1227273"/>
            <a:ext cx="10515600" cy="132556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Психологическое сопровождение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5766" y="2753088"/>
            <a:ext cx="10515600" cy="4351338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dirty="0" smtClean="0"/>
              <a:t>Психологическое сопровождение, способствующее созданию психологической безопасности через снижение психологического насилия в образовательной среде, является фактором, гармонизирующим психологическое здоровье участников образовательного процесса.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4000" b="1" i="1" dirty="0" smtClean="0">
                <a:solidFill>
                  <a:srgbClr val="800000"/>
                </a:solidFill>
              </a:rPr>
              <a:t>Формы психологического насилия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11150600" cy="47640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1. </a:t>
            </a:r>
            <a:r>
              <a:rPr lang="ru-RU" sz="2400" dirty="0" smtClean="0">
                <a:solidFill>
                  <a:schemeClr val="hlink"/>
                </a:solidFill>
              </a:rPr>
              <a:t>Психологические воздействия</a:t>
            </a:r>
            <a:r>
              <a:rPr lang="ru-RU" sz="2400" dirty="0" smtClean="0"/>
              <a:t> (угрозы, унижения, оскорбления, чрезмерные требования, запреты на поведение и переживание, негативное оценивание, фрустрация основных нужд и потребностей ребёнка);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2. </a:t>
            </a:r>
            <a:r>
              <a:rPr lang="ru-RU" sz="2400" dirty="0" smtClean="0">
                <a:solidFill>
                  <a:schemeClr val="hlink"/>
                </a:solidFill>
              </a:rPr>
              <a:t>Психологические эффекты</a:t>
            </a:r>
            <a:r>
              <a:rPr lang="ru-RU" sz="2400" dirty="0" smtClean="0"/>
              <a:t> (утрата доверия к себе и к миру, беспокойство, тревожность, нарушения сна, аппетита, депрессия, агрессивность, низкая самооценка, соматические и психосоматические заболевания);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3. </a:t>
            </a:r>
            <a:r>
              <a:rPr lang="ru-RU" sz="2400" dirty="0" smtClean="0">
                <a:solidFill>
                  <a:schemeClr val="hlink"/>
                </a:solidFill>
              </a:rPr>
              <a:t>Психологические взаимодействия</a:t>
            </a:r>
            <a:r>
              <a:rPr lang="ru-RU" sz="2400" dirty="0" smtClean="0"/>
              <a:t> (</a:t>
            </a:r>
            <a:r>
              <a:rPr lang="ru-RU" sz="2400" dirty="0" err="1" smtClean="0"/>
              <a:t>доминантность</a:t>
            </a:r>
            <a:r>
              <a:rPr lang="ru-RU" sz="2400" dirty="0" smtClean="0"/>
              <a:t>, непредсказуемость, непоследовательность, неадекватность, безответственность, неуверенность, беспомощность)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sz="2400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11150600" cy="4764088"/>
          </a:xfrm>
        </p:spPr>
        <p:txBody>
          <a:bodyPr>
            <a:normAutofit/>
          </a:bodyPr>
          <a:lstStyle/>
          <a:p>
            <a:r>
              <a:rPr lang="ru-RU" b="1" dirty="0" smtClean="0"/>
              <a:t>Психологическое неблагополучие</a:t>
            </a:r>
            <a:r>
              <a:rPr lang="ru-RU" dirty="0" smtClean="0"/>
              <a:t> – это внутренний дискомфорт, ощущение себя несчастным, ущербным, беспомощным, одиноким, брошенным, изгоем; это состояние, при котором человек отвергает себя, окружающих, или весь мир. Имея такие негативные качества и способности, человек нередко направляет накопившиеся недовольство, агрессию на себя (</a:t>
            </a:r>
            <a:r>
              <a:rPr lang="ru-RU" dirty="0" err="1" smtClean="0"/>
              <a:t>аутоагрессия</a:t>
            </a:r>
            <a:r>
              <a:rPr lang="ru-RU" dirty="0" smtClean="0"/>
              <a:t>) или на виновника своих несчастий.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736</Words>
  <Application>Microsoft Office PowerPoint</Application>
  <PresentationFormat>Произвольный</PresentationFormat>
  <Paragraphs>73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Понятие «психологическая безопасность»</vt:lpstr>
      <vt:lpstr>Психологическая безопасность образовательной среды</vt:lpstr>
      <vt:lpstr>Слайд 4</vt:lpstr>
      <vt:lpstr> </vt:lpstr>
      <vt:lpstr> </vt:lpstr>
      <vt:lpstr>Психологическое сопровождение</vt:lpstr>
      <vt:lpstr>Формы психологического насилия</vt:lpstr>
      <vt:lpstr>Слайд 9</vt:lpstr>
      <vt:lpstr>Угрозы психологической безопасности образовательного пространства</vt:lpstr>
      <vt:lpstr>Слайд 11</vt:lpstr>
      <vt:lpstr>Угрозы психологической безопасности образовательного пространства</vt:lpstr>
      <vt:lpstr>Угрозы психологической безопасности образовательного пространства</vt:lpstr>
      <vt:lpstr>Угрозы психологической безопасности образовательного пространства </vt:lpstr>
      <vt:lpstr>Слайд 15</vt:lpstr>
      <vt:lpstr>Угрозы психологической безопасности образовательного пространства</vt:lpstr>
      <vt:lpstr>Психологическая безопасность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Стратегии в воспитании 2024 года. Перспективы и план развития системы воспитания.</dc:title>
  <dc:creator>11;Вячеслав Калинин</dc:creator>
  <cp:keywords>Августовский педагогический форум</cp:keywords>
  <cp:lastModifiedBy>Татьяна</cp:lastModifiedBy>
  <cp:revision>14</cp:revision>
  <dcterms:created xsi:type="dcterms:W3CDTF">2024-08-09T06:34:05Z</dcterms:created>
  <dcterms:modified xsi:type="dcterms:W3CDTF">2024-08-21T06:12:57Z</dcterms:modified>
</cp:coreProperties>
</file>