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5FF"/>
    <a:srgbClr val="CC66FF"/>
    <a:srgbClr val="9900CC"/>
    <a:srgbClr val="EAD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2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3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9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7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86AD-96DC-4818-927A-B75055F917CF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0D55-5C50-4E72-B80E-80C28095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8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680" y="2819559"/>
            <a:ext cx="10488168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психолого-педагогического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несовершеннолетних, прибывших с территорий боевых действий СВО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опыта работы МУ ПСЦ «НАДЕЖДА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6456" y="5641848"/>
            <a:ext cx="9144000" cy="1033272"/>
          </a:xfrm>
        </p:spPr>
        <p:txBody>
          <a:bodyPr/>
          <a:lstStyle/>
          <a:p>
            <a:pPr marL="3492500" indent="-438150" algn="l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Кочергина М.А., заместитель директора </a:t>
            </a:r>
          </a:p>
          <a:p>
            <a:pPr marL="3492500" indent="-438150" algn="l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ПСЦ «НАДЕЖДА» г. Заречного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647192"/>
            <a:ext cx="4260342" cy="56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88" y="647192"/>
            <a:ext cx="4260342" cy="56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655581" y="6390294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38" y="338181"/>
            <a:ext cx="4101636" cy="307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3" y="2080596"/>
            <a:ext cx="4310005" cy="32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04" y="3688774"/>
            <a:ext cx="4011104" cy="3008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09" y="1111198"/>
            <a:ext cx="3866364" cy="515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2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63" y="642803"/>
            <a:ext cx="4206748" cy="560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4" y="1784373"/>
            <a:ext cx="5152417" cy="386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13" y="1177436"/>
            <a:ext cx="9155932" cy="515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86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5" y="3471370"/>
            <a:ext cx="4085424" cy="306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53" y="3471370"/>
            <a:ext cx="4083524" cy="3062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" y="1657787"/>
            <a:ext cx="2749860" cy="489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5" y="191369"/>
            <a:ext cx="4085424" cy="3064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90" y="101104"/>
            <a:ext cx="4151154" cy="311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1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3"/>
          <a:stretch/>
        </p:blipFill>
        <p:spPr>
          <a:xfrm>
            <a:off x="5428452" y="2671971"/>
            <a:ext cx="2402740" cy="386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8" y="331831"/>
            <a:ext cx="2465557" cy="3287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96" y="1109505"/>
            <a:ext cx="3764604" cy="501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7" y="1827049"/>
            <a:ext cx="3637905" cy="485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51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15775" y="3085947"/>
            <a:ext cx="388778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EAD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Наиболее часто встречающиеся проблемы</a:t>
            </a:r>
            <a:endParaRPr lang="ru-RU" altLang="ru-RU" sz="2800" b="1" dirty="0">
              <a:solidFill>
                <a:srgbClr val="324D1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2704289" y="1721796"/>
            <a:ext cx="2513916" cy="4805464"/>
          </a:xfrm>
          <a:prstGeom prst="arc">
            <a:avLst>
              <a:gd name="adj1" fmla="val 16166617"/>
              <a:gd name="adj2" fmla="val 542199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椭圆 5"/>
          <p:cNvSpPr/>
          <p:nvPr/>
        </p:nvSpPr>
        <p:spPr bwMode="auto">
          <a:xfrm>
            <a:off x="3691168" y="1532480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5"/>
          <p:cNvSpPr/>
          <p:nvPr/>
        </p:nvSpPr>
        <p:spPr bwMode="auto">
          <a:xfrm>
            <a:off x="4626883" y="2215608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5"/>
          <p:cNvSpPr/>
          <p:nvPr/>
        </p:nvSpPr>
        <p:spPr bwMode="auto">
          <a:xfrm>
            <a:off x="5012463" y="4748094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5"/>
          <p:cNvSpPr/>
          <p:nvPr/>
        </p:nvSpPr>
        <p:spPr bwMode="auto">
          <a:xfrm>
            <a:off x="5077246" y="3948022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5"/>
          <p:cNvSpPr/>
          <p:nvPr/>
        </p:nvSpPr>
        <p:spPr bwMode="auto">
          <a:xfrm>
            <a:off x="4968896" y="3078964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9"/>
          <p:cNvSpPr/>
          <p:nvPr/>
        </p:nvSpPr>
        <p:spPr bwMode="auto">
          <a:xfrm flipH="1">
            <a:off x="4403561" y="1449498"/>
            <a:ext cx="6856300" cy="468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Повышенная тревожность, </a:t>
            </a: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плаксивость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圆角矩形 9"/>
          <p:cNvSpPr/>
          <p:nvPr/>
        </p:nvSpPr>
        <p:spPr bwMode="auto">
          <a:xfrm flipH="1">
            <a:off x="5190273" y="2173317"/>
            <a:ext cx="6079068" cy="468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Нарушение сна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圆角矩形 9"/>
          <p:cNvSpPr/>
          <p:nvPr/>
        </p:nvSpPr>
        <p:spPr bwMode="auto">
          <a:xfrm flipH="1">
            <a:off x="5425973" y="3022569"/>
            <a:ext cx="5833889" cy="468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Панические атаки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圆角矩形 9"/>
          <p:cNvSpPr/>
          <p:nvPr/>
        </p:nvSpPr>
        <p:spPr bwMode="auto">
          <a:xfrm flipH="1">
            <a:off x="5640635" y="3882592"/>
            <a:ext cx="5628705" cy="468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А</a:t>
            </a: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грессивность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圆角矩形 9"/>
          <p:cNvSpPr/>
          <p:nvPr/>
        </p:nvSpPr>
        <p:spPr bwMode="auto">
          <a:xfrm flipH="1">
            <a:off x="5425974" y="4618295"/>
            <a:ext cx="5833889" cy="468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Самоповреждающее</a:t>
            </a: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поведение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椭圆 5"/>
          <p:cNvSpPr/>
          <p:nvPr/>
        </p:nvSpPr>
        <p:spPr bwMode="auto">
          <a:xfrm>
            <a:off x="4684773" y="5610834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9"/>
          <p:cNvSpPr/>
          <p:nvPr/>
        </p:nvSpPr>
        <p:spPr bwMode="auto">
          <a:xfrm flipH="1">
            <a:off x="5077245" y="5379817"/>
            <a:ext cx="6192094" cy="66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zh-CN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defRPr/>
            </a:pP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Отчуждение и изолированность от окружающей действительности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椭圆 5"/>
          <p:cNvSpPr/>
          <p:nvPr/>
        </p:nvSpPr>
        <p:spPr bwMode="auto">
          <a:xfrm>
            <a:off x="3894080" y="6290262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圆角矩形 9"/>
          <p:cNvSpPr/>
          <p:nvPr/>
        </p:nvSpPr>
        <p:spPr bwMode="auto">
          <a:xfrm flipH="1">
            <a:off x="4532731" y="6162882"/>
            <a:ext cx="6727129" cy="501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</a:t>
            </a:r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онфликты с родителями и др.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6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566" y="2874861"/>
            <a:ext cx="105156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08" y="250931"/>
            <a:ext cx="7735712" cy="4351338"/>
          </a:xfrm>
        </p:spPr>
      </p:pic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09776"/>
              </p:ext>
            </p:extLst>
          </p:nvPr>
        </p:nvGraphicFramePr>
        <p:xfrm>
          <a:off x="2283008" y="4940173"/>
          <a:ext cx="7735712" cy="1646768"/>
        </p:xfrm>
        <a:graphic>
          <a:graphicData uri="http://schemas.openxmlformats.org/drawingml/2006/table">
            <a:tbl>
              <a:tblPr/>
              <a:tblGrid>
                <a:gridCol w="773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69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Несовершеннолетние, находящиеся на территории боевых действий СВО: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сталкиваются с разнообразным травматическим опытом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подвержены воздействию длительного стресса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603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подвержены риску развития посттравматических стрессовых реакций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Пункты временного размещения</a:t>
            </a:r>
            <a:endParaRPr lang="ru-RU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978152"/>
            <a:ext cx="6156712" cy="410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2" y="1978152"/>
            <a:ext cx="4102608" cy="410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2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4661"/>
            <a:ext cx="10515600" cy="13630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2281"/>
            <a:ext cx="10637520" cy="368820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нормотипичные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и подростки с нормативным кризисом взросления;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дети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подростки, имеющие проявления последствий переживания травматического опыта;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взрослые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образовательных отношений, находящиеся в непосредственном взаимодействии с указанными категориями несовершеннолетних – сопровождающие, педагогические работники.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4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314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–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4457"/>
            <a:ext cx="10515600" cy="50689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условий для комплексного психолого-педагогического сопровождения детей и подростков, прибывших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ПВР,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направленных на минимизацию негативных последствий длительной психотравмирующей ситуации, а также успешную социально-психологическую адаптацию несовершеннолетних.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психологической помощи несовершеннолетним, пережившим травматический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поддержание здорового и безопасного образа жизни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личностных ресурсов, адаптивных ценностно-смысловых установок у несовершеннолетних, формирование навыков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совладания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стрессом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психопрофилактических и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психокоррекционных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мероприятий по работе с негативными эмоциональными состояниями и деструктивными поведенческими паттернами у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уровня психологической культуры и психологической компетентности участников образовательных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86869"/>
              </p:ext>
            </p:extLst>
          </p:nvPr>
        </p:nvGraphicFramePr>
        <p:xfrm>
          <a:off x="2411024" y="221869"/>
          <a:ext cx="7735712" cy="6538488"/>
        </p:xfrm>
        <a:graphic>
          <a:graphicData uri="http://schemas.openxmlformats.org/drawingml/2006/table">
            <a:tbl>
              <a:tblPr/>
              <a:tblGrid>
                <a:gridCol w="773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69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несовершеннолетними: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-265113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своевременное выделение «групп риска» посредством проведения психодиагностического скрининга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тренинговых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занятий на сплочение несовершеннолетних, проживающих в ПВР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603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профилактической работы с целью сохранения и поддержания физического, психологического и социального благополучия, содействие формированию знаний, умений и навыков, необходимых для адаптации в трудной жизненной ситуации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индивидуальной и/или групповой коррекционно-развивающей работы с целью минимизации имеющихся проявлений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дезадаптации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несовершеннолетних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16658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психологическое консультирование обучающихся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3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93825"/>
              </p:ext>
            </p:extLst>
          </p:nvPr>
        </p:nvGraphicFramePr>
        <p:xfrm>
          <a:off x="445064" y="1620901"/>
          <a:ext cx="5205928" cy="4480736"/>
        </p:xfrm>
        <a:graphic>
          <a:graphicData uri="http://schemas.openxmlformats.org/drawingml/2006/table">
            <a:tbl>
              <a:tblPr/>
              <a:tblGrid>
                <a:gridCol w="520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69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родителями (законными представителями):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marR="0" lvl="0" indent="-265113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онлайн консультирование родителей по вопросам создания условий, способствующих адаптации детей, повышение уровня психолого-педагогической компетентности родителей (законных представителей) в вопросах коммуникации с ребенком; обеспечение родителей (законных представителей) знаниями и навыками, способствующими развитию эффективного детско-родительского взаимодействия, рекомендации по вопросам профилактики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дезадаптивных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форм поведения у несовершеннолетних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639"/>
              </p:ext>
            </p:extLst>
          </p:nvPr>
        </p:nvGraphicFramePr>
        <p:xfrm>
          <a:off x="6038144" y="1620901"/>
          <a:ext cx="5611312" cy="4480736"/>
        </p:xfrm>
        <a:graphic>
          <a:graphicData uri="http://schemas.openxmlformats.org/drawingml/2006/table">
            <a:tbl>
              <a:tblPr/>
              <a:tblGrid>
                <a:gridCol w="561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69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D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педагогами: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D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повышение психологической грамотности педагогов, информирование о психологических аспектах формирования благоприятной для адаптации несовершеннолетних среды, осуществление методической помощи при проведении групповых мероприятий с обучающимися и родителями (законными представителями)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групповые занятия по гармонизации психоэмоционального состояния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консультирование по вопросам совершенствования учебно-воспитательного процесса, оказание психологической поддержки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64" marB="457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374269"/>
            <a:ext cx="813816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оказания психолого-педагогической помощи несовершеннолетним, проживающим в ПВР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52" y="1523872"/>
            <a:ext cx="11740896" cy="4794631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команды педагогов-психологов в количестве не менее 6 человек для оказания экстренной психологической помощи в ПВР.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в первые два дня пребывания детей в ПВР занятий с элементами тренинга, направленных на создание в детском коллективе благоприятной психологической атмосферы, дружеских взаимоотношений, раскрытие личностных ресурсов несовершеннолетних (в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навыков и способностей).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психодиагностического скрининга с целью выявления актуального эмоционального состояния несовершеннолетних.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Беседа с сопровождающими педагогами с целью выявления детей, которым нужна экстренная психологическая помощь (например, ребенок не спит, мучают кошмары, постоянно плачет, злится).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Индивидуальные и групповые занятия для несовершеннолетних, направленные на гармонизацию психоэмоционального состояния, обучение навыкам снятия эмоционального напряжения; выработки навыков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стрессоустойчивого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поведения, профилактики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аутодеструктивных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проявлений в подростковой среде и пр.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Индивидуальные консультации несовершеннолетних.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Индивидуальные консультации для родителей (сопровождающих взрослых) по вопросам обучения, воспитания, развития, социализации детей.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Групповые занятия для сопровождающих педагогов по снятию психоэмоционального напряжения.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20040" y="1625880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0040" y="2245208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20040" y="3175821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20040" y="3816549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317122" y="4421436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17122" y="5338339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317122" y="5667051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317122" y="6290835"/>
            <a:ext cx="182880" cy="1920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11713464" y="6327648"/>
            <a:ext cx="347472" cy="3108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575</Words>
  <Application>Microsoft Office PowerPoint</Application>
  <PresentationFormat>Широкоэкранный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宋体</vt:lpstr>
      <vt:lpstr>Arial</vt:lpstr>
      <vt:lpstr>Bookman Old Style</vt:lpstr>
      <vt:lpstr>Calibri</vt:lpstr>
      <vt:lpstr>Calibri Light</vt:lpstr>
      <vt:lpstr>Wingdings</vt:lpstr>
      <vt:lpstr>Тема Office</vt:lpstr>
      <vt:lpstr>Особенности организации  психолого-педагогического сопровождения несовершеннолетних, прибывших с территорий боевых действий СВО (из опыта работы МУ ПСЦ «НАДЕЖДА»)</vt:lpstr>
      <vt:lpstr>Презентация PowerPoint</vt:lpstr>
      <vt:lpstr>Пункты временного размещения</vt:lpstr>
      <vt:lpstr>Целевые группы:</vt:lpstr>
      <vt:lpstr>Цель работы –  </vt:lpstr>
      <vt:lpstr>Задачи:</vt:lpstr>
      <vt:lpstr>Презентация PowerPoint</vt:lpstr>
      <vt:lpstr>Презентация PowerPoint</vt:lpstr>
      <vt:lpstr>Алгоритм оказания психолого-педагогической помощи несовершеннолетним, проживающим в ПВР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в воспитании 2024 года. Перспективы и план развития системы воспитания.</dc:title>
  <dc:creator>11;Вячеслав Калинин</dc:creator>
  <cp:keywords>Августовский педагогический форум</cp:keywords>
  <cp:lastModifiedBy>RePack by Diakov</cp:lastModifiedBy>
  <cp:revision>26</cp:revision>
  <dcterms:created xsi:type="dcterms:W3CDTF">2024-08-09T06:34:05Z</dcterms:created>
  <dcterms:modified xsi:type="dcterms:W3CDTF">2024-08-20T20:00:15Z</dcterms:modified>
</cp:coreProperties>
</file>