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363" r:id="rId3"/>
    <p:sldId id="382" r:id="rId4"/>
    <p:sldId id="355" r:id="rId5"/>
    <p:sldId id="356" r:id="rId6"/>
    <p:sldId id="357" r:id="rId7"/>
    <p:sldId id="358" r:id="rId8"/>
    <p:sldId id="359" r:id="rId9"/>
    <p:sldId id="350" r:id="rId10"/>
    <p:sldId id="351" r:id="rId11"/>
    <p:sldId id="352" r:id="rId12"/>
    <p:sldId id="349" r:id="rId13"/>
    <p:sldId id="348" r:id="rId14"/>
    <p:sldId id="346" r:id="rId15"/>
    <p:sldId id="347" r:id="rId16"/>
    <p:sldId id="360" r:id="rId17"/>
    <p:sldId id="376" r:id="rId18"/>
    <p:sldId id="366" r:id="rId19"/>
    <p:sldId id="377" r:id="rId20"/>
    <p:sldId id="378" r:id="rId21"/>
    <p:sldId id="367" r:id="rId22"/>
    <p:sldId id="381" r:id="rId23"/>
    <p:sldId id="380" r:id="rId24"/>
    <p:sldId id="364" r:id="rId25"/>
    <p:sldId id="365" r:id="rId26"/>
    <p:sldId id="368" r:id="rId27"/>
    <p:sldId id="369" r:id="rId28"/>
    <p:sldId id="372" r:id="rId29"/>
    <p:sldId id="371" r:id="rId30"/>
    <p:sldId id="373" r:id="rId31"/>
    <p:sldId id="370" r:id="rId32"/>
    <p:sldId id="37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CD0"/>
    <a:srgbClr val="5B9137"/>
    <a:srgbClr val="AED395"/>
    <a:srgbClr val="69B558"/>
    <a:srgbClr val="80C172"/>
    <a:srgbClr val="006CB8"/>
    <a:srgbClr val="53AB46"/>
    <a:srgbClr val="009999"/>
    <a:srgbClr val="006CB7"/>
    <a:srgbClr val="7EB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28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ofi\Desktop\1%20&#1060;&#1050;&#1062;\&#1056;&#1072;&#1079;&#1085;&#1086;&#1077;\&#1044;&#1083;&#1103;%20&#1076;&#1086;&#1082;&#1083;&#1072;&#1076;&#1086;&#1074;\&#1056;&#1077;&#1095;&#1100;%20&#1076;&#1083;&#1103;%20&#1054;&#1040;\&#1082;&#1072;&#1079;&#1072;&#1085;&#1100;\&#1050;&#1085;&#1080;&#1075;&#1072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0,4%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EC-42AF-A961-E1AEAA9DCF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Лист6!$A$27:$A$49</c:f>
              <c:strCache>
                <c:ptCount val="23"/>
                <c:pt idx="0">
                  <c:v>Преодоление трудностей в освоении основных общеобразовательных программ</c:v>
                </c:pt>
                <c:pt idx="1">
                  <c:v>Вопросы социальной адаптации ребенка в новых условиях обучения</c:v>
                </c:pt>
                <c:pt idx="2">
                  <c:v>Проблемы в области семейных взаимоотношений</c:v>
                </c:pt>
                <c:pt idx="3">
                  <c:v>Вопросы воспитания и развития детей с ограниченными возможностями здоровья и инвалидностью</c:v>
                </c:pt>
                <c:pt idx="4">
                  <c:v>Проблемы регуляции эмоций и состояний у обучающихся</c:v>
                </c:pt>
                <c:pt idx="5">
                  <c:v>Проблемы взаимоотношений обучающихся со сверстниками отношения с педагогами</c:v>
                </c:pt>
                <c:pt idx="6">
                  <c:v>Переживание психологических травм вследствие различных жизненных обстоятельств</c:v>
                </c:pt>
                <c:pt idx="7">
                  <c:v>Вопросы развития и воспитания</c:v>
                </c:pt>
                <c:pt idx="8">
                  <c:v>Вопросы социальной адаптации детей с ограниченными возможностями здоровья и инвалидностью</c:v>
                </c:pt>
                <c:pt idx="9">
                  <c:v>Вопросы профориентации</c:v>
                </c:pt>
                <c:pt idx="10">
                  <c:v>Проблемы асоциального поведения обучающихся</c:v>
                </c:pt>
                <c:pt idx="11">
                  <c:v>Информирование родителей (законных представителей) и педагогов по вопросам психологической грамотности</c:v>
                </c:pt>
                <c:pt idx="12">
                  <c:v>Проблемы, связанные с проявлением различных форм насилия в образовательной организации (травля, буллинг)</c:v>
                </c:pt>
                <c:pt idx="13">
                  <c:v>Принятие себя, личностные проблемы</c:v>
                </c:pt>
                <c:pt idx="14">
                  <c:v>Проблемы, связанные с проживанием нормативных кризисов развития обучающихся</c:v>
                </c:pt>
                <c:pt idx="15">
                  <c:v>Суицидальное и самоповреждающее поведение</c:v>
                </c:pt>
                <c:pt idx="16">
                  <c:v>Вопросы социальной адаптации во вновь образованных учебных коллективах</c:v>
                </c:pt>
                <c:pt idx="17">
                  <c:v>Проблемы регуляции эмоций и состояний у педагогов и родителей (законных представителей)</c:v>
                </c:pt>
                <c:pt idx="18">
                  <c:v>Проблемы психического здоровья</c:v>
                </c:pt>
                <c:pt idx="19">
                  <c:v>Зависимые формы поведения</c:v>
                </c:pt>
                <c:pt idx="20">
                  <c:v>Психологические проблемы, связанные с соматическими заболеваниями</c:v>
                </c:pt>
                <c:pt idx="21">
                  <c:v>Нарушение прав обучающихся</c:v>
                </c:pt>
                <c:pt idx="22">
                  <c:v>Особенности психосексуального развития</c:v>
                </c:pt>
              </c:strCache>
            </c:strRef>
          </c:cat>
          <c:val>
            <c:numRef>
              <c:f>Лист6!$B$27:$B$49</c:f>
              <c:numCache>
                <c:formatCode>0.0%</c:formatCode>
                <c:ptCount val="23"/>
                <c:pt idx="0">
                  <c:v>0.11866476694484022</c:v>
                </c:pt>
                <c:pt idx="1">
                  <c:v>9.3629147160594339E-2</c:v>
                </c:pt>
                <c:pt idx="2">
                  <c:v>8.8133523305515979E-2</c:v>
                </c:pt>
                <c:pt idx="3">
                  <c:v>8.6708731935680849E-2</c:v>
                </c:pt>
                <c:pt idx="4">
                  <c:v>7.1036026867494398E-2</c:v>
                </c:pt>
                <c:pt idx="5">
                  <c:v>5.7704050478322819E-2</c:v>
                </c:pt>
                <c:pt idx="6">
                  <c:v>5.4345613677997152E-2</c:v>
                </c:pt>
                <c:pt idx="7">
                  <c:v>4.7018115204559334E-2</c:v>
                </c:pt>
                <c:pt idx="8">
                  <c:v>4.6203948707510684E-2</c:v>
                </c:pt>
                <c:pt idx="9">
                  <c:v>4.1420720537349888E-2</c:v>
                </c:pt>
                <c:pt idx="10">
                  <c:v>3.8469366985548543E-2</c:v>
                </c:pt>
                <c:pt idx="11">
                  <c:v>3.8469366985548543E-2</c:v>
                </c:pt>
                <c:pt idx="12">
                  <c:v>3.6230409118664764E-2</c:v>
                </c:pt>
                <c:pt idx="13">
                  <c:v>3.5009159373091799E-2</c:v>
                </c:pt>
                <c:pt idx="14">
                  <c:v>3.4398534500305313E-2</c:v>
                </c:pt>
                <c:pt idx="15">
                  <c:v>3.4093222063912069E-2</c:v>
                </c:pt>
                <c:pt idx="16">
                  <c:v>3.0734785263586403E-2</c:v>
                </c:pt>
                <c:pt idx="17">
                  <c:v>1.5367392631793202E-2</c:v>
                </c:pt>
                <c:pt idx="18">
                  <c:v>1.2924893140647263E-2</c:v>
                </c:pt>
                <c:pt idx="19">
                  <c:v>9.8717687767148378E-3</c:v>
                </c:pt>
                <c:pt idx="20">
                  <c:v>3.9690616731121514E-3</c:v>
                </c:pt>
                <c:pt idx="21">
                  <c:v>3.0531243639324241E-3</c:v>
                </c:pt>
                <c:pt idx="22">
                  <c:v>2.5442703032770202E-3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EC-42AF-A961-E1AEAA9DCF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1296576"/>
        <c:axId val="527478872"/>
      </c:barChart>
      <c:catAx>
        <c:axId val="53129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27478872"/>
        <c:crosses val="autoZero"/>
        <c:auto val="1"/>
        <c:lblAlgn val="ctr"/>
        <c:lblOffset val="100"/>
        <c:noMultiLvlLbl val="0"/>
      </c:catAx>
      <c:valAx>
        <c:axId val="5274788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312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A973D-F463-4BD9-A5E6-07469F67AC87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7FAE87-F7AD-41F0-8AE9-3CD738F7CEF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Кадровое обеспечение психологической службы </a:t>
          </a:r>
          <a:b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в системе образования</a:t>
          </a:r>
        </a:p>
      </dgm:t>
    </dgm:pt>
    <dgm:pt modelId="{2165A171-5FBA-4756-9E56-0887D71AAEF5}" type="parTrans" cxnId="{78DF41D1-A2BC-482A-A5AA-DB59EDA4551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647F580-FC9D-4408-8892-7986E9CFBF94}" type="sibTrans" cxnId="{78DF41D1-A2BC-482A-A5AA-DB59EDA4551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85B99E6-E6CC-4207-BFCC-D738D4B6A23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Методическое обеспечение деятельности психологической службы в системе образования</a:t>
          </a:r>
        </a:p>
      </dgm:t>
    </dgm:pt>
    <dgm:pt modelId="{02C59A9F-E60F-490B-91A7-A179680DE5AC}" type="parTrans" cxnId="{CC66AF5C-4421-4BCF-BAC9-3D9E0EDD6E2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0A78158-2781-45E5-A990-5A59DBFB9E67}" type="sibTrans" cxnId="{CC66AF5C-4421-4BCF-BAC9-3D9E0EDD6E27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5402550-0824-4F69-8C08-83CD3DCFB05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Совершенствование управления психологической службой </a:t>
          </a:r>
          <a:b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в системе образования</a:t>
          </a:r>
        </a:p>
      </dgm:t>
    </dgm:pt>
    <dgm:pt modelId="{4F00390B-A0D2-4E46-86EB-8F4C3F98585C}" type="sibTrans" cxnId="{F7195075-2B62-4D3A-99C8-35F0E5809D2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8C594F2-E354-436F-86E0-7907E28CD803}" type="parTrans" cxnId="{F7195075-2B62-4D3A-99C8-35F0E5809D2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20902B6-EDF3-4969-89E6-37D676030242}" type="pres">
      <dgm:prSet presAssocID="{618A973D-F463-4BD9-A5E6-07469F67AC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ED0FEA-BD88-C74B-8539-1F472908A8C1}" type="pres">
      <dgm:prSet presAssocID="{D5402550-0824-4F69-8C08-83CD3DCFB05B}" presName="linNode" presStyleCnt="0"/>
      <dgm:spPr/>
    </dgm:pt>
    <dgm:pt modelId="{D237D963-FE8D-4641-9311-735663369BD0}" type="pres">
      <dgm:prSet presAssocID="{D5402550-0824-4F69-8C08-83CD3DCFB05B}" presName="parentShp" presStyleLbl="node1" presStyleIdx="0" presStyleCnt="3" custScaleX="48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47BF0-002B-AD41-9F7F-8D04AFB32313}" type="pres">
      <dgm:prSet presAssocID="{D5402550-0824-4F69-8C08-83CD3DCFB05B}" presName="childShp" presStyleLbl="bgAccFollowNode1" presStyleIdx="0" presStyleCnt="3">
        <dgm:presLayoutVars>
          <dgm:bulletEnabled val="1"/>
        </dgm:presLayoutVars>
      </dgm:prSet>
      <dgm:spPr/>
    </dgm:pt>
    <dgm:pt modelId="{E414125E-119F-5D43-9259-984588DCF0FB}" type="pres">
      <dgm:prSet presAssocID="{4F00390B-A0D2-4E46-86EB-8F4C3F98585C}" presName="spacing" presStyleCnt="0"/>
      <dgm:spPr/>
    </dgm:pt>
    <dgm:pt modelId="{27DD0B09-BE9B-2243-8534-B176487B3BF7}" type="pres">
      <dgm:prSet presAssocID="{1A7FAE87-F7AD-41F0-8AE9-3CD738F7CEF0}" presName="linNode" presStyleCnt="0"/>
      <dgm:spPr/>
    </dgm:pt>
    <dgm:pt modelId="{2F31F8FE-705A-B041-A79C-A045D06ECC0D}" type="pres">
      <dgm:prSet presAssocID="{1A7FAE87-F7AD-41F0-8AE9-3CD738F7CEF0}" presName="parentShp" presStyleLbl="node1" presStyleIdx="1" presStyleCnt="3" custScaleX="367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4FB75-BE62-0F47-A2C7-9D5ACEB8FA93}" type="pres">
      <dgm:prSet presAssocID="{1A7FAE87-F7AD-41F0-8AE9-3CD738F7CEF0}" presName="childShp" presStyleLbl="bgAccFollowNode1" presStyleIdx="1" presStyleCnt="3">
        <dgm:presLayoutVars>
          <dgm:bulletEnabled val="1"/>
        </dgm:presLayoutVars>
      </dgm:prSet>
      <dgm:spPr/>
    </dgm:pt>
    <dgm:pt modelId="{204D8656-45A1-9841-9F42-B8425D824942}" type="pres">
      <dgm:prSet presAssocID="{E647F580-FC9D-4408-8892-7986E9CFBF94}" presName="spacing" presStyleCnt="0"/>
      <dgm:spPr/>
    </dgm:pt>
    <dgm:pt modelId="{57C94C8D-70D0-374A-AB24-9022C1EA0E63}" type="pres">
      <dgm:prSet presAssocID="{485B99E6-E6CC-4207-BFCC-D738D4B6A236}" presName="linNode" presStyleCnt="0"/>
      <dgm:spPr/>
    </dgm:pt>
    <dgm:pt modelId="{4499B743-7BF3-BD4F-A503-D36E54C490AA}" type="pres">
      <dgm:prSet presAssocID="{485B99E6-E6CC-4207-BFCC-D738D4B6A236}" presName="parentShp" presStyleLbl="node1" presStyleIdx="2" presStyleCnt="3" custScaleX="280447" custLinFactNeighborX="386" custLinFactNeighborY="-2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06C7D-3169-6B48-8B49-4DBBC9D9FED6}" type="pres">
      <dgm:prSet presAssocID="{485B99E6-E6CC-4207-BFCC-D738D4B6A23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3E1385D-147E-4784-9AFE-6092BBBF284F}" type="presOf" srcId="{485B99E6-E6CC-4207-BFCC-D738D4B6A236}" destId="{4499B743-7BF3-BD4F-A503-D36E54C490AA}" srcOrd="0" destOrd="0" presId="urn:microsoft.com/office/officeart/2005/8/layout/vList6"/>
    <dgm:cxn modelId="{78DF41D1-A2BC-482A-A5AA-DB59EDA45513}" srcId="{618A973D-F463-4BD9-A5E6-07469F67AC87}" destId="{1A7FAE87-F7AD-41F0-8AE9-3CD738F7CEF0}" srcOrd="1" destOrd="0" parTransId="{2165A171-5FBA-4756-9E56-0887D71AAEF5}" sibTransId="{E647F580-FC9D-4408-8892-7986E9CFBF94}"/>
    <dgm:cxn modelId="{F9AA141E-CA6D-498D-BE5E-36720A3F3BD1}" type="presOf" srcId="{618A973D-F463-4BD9-A5E6-07469F67AC87}" destId="{320902B6-EDF3-4969-89E6-37D676030242}" srcOrd="0" destOrd="0" presId="urn:microsoft.com/office/officeart/2005/8/layout/vList6"/>
    <dgm:cxn modelId="{F7195075-2B62-4D3A-99C8-35F0E5809D2F}" srcId="{618A973D-F463-4BD9-A5E6-07469F67AC87}" destId="{D5402550-0824-4F69-8C08-83CD3DCFB05B}" srcOrd="0" destOrd="0" parTransId="{38C594F2-E354-436F-86E0-7907E28CD803}" sibTransId="{4F00390B-A0D2-4E46-86EB-8F4C3F98585C}"/>
    <dgm:cxn modelId="{BDC35EF8-800E-460E-8209-EE68A5799913}" type="presOf" srcId="{1A7FAE87-F7AD-41F0-8AE9-3CD738F7CEF0}" destId="{2F31F8FE-705A-B041-A79C-A045D06ECC0D}" srcOrd="0" destOrd="0" presId="urn:microsoft.com/office/officeart/2005/8/layout/vList6"/>
    <dgm:cxn modelId="{CC66AF5C-4421-4BCF-BAC9-3D9E0EDD6E27}" srcId="{618A973D-F463-4BD9-A5E6-07469F67AC87}" destId="{485B99E6-E6CC-4207-BFCC-D738D4B6A236}" srcOrd="2" destOrd="0" parTransId="{02C59A9F-E60F-490B-91A7-A179680DE5AC}" sibTransId="{80A78158-2781-45E5-A990-5A59DBFB9E67}"/>
    <dgm:cxn modelId="{949277DE-B6BA-46EE-9214-6A8D10E2D372}" type="presOf" srcId="{D5402550-0824-4F69-8C08-83CD3DCFB05B}" destId="{D237D963-FE8D-4641-9311-735663369BD0}" srcOrd="0" destOrd="0" presId="urn:microsoft.com/office/officeart/2005/8/layout/vList6"/>
    <dgm:cxn modelId="{BC2501D7-4C46-41A4-BD24-EF7A83A57C7E}" type="presParOf" srcId="{320902B6-EDF3-4969-89E6-37D676030242}" destId="{57ED0FEA-BD88-C74B-8539-1F472908A8C1}" srcOrd="0" destOrd="0" presId="urn:microsoft.com/office/officeart/2005/8/layout/vList6"/>
    <dgm:cxn modelId="{C16D628C-5339-4AAF-AA16-48F51AF326EF}" type="presParOf" srcId="{57ED0FEA-BD88-C74B-8539-1F472908A8C1}" destId="{D237D963-FE8D-4641-9311-735663369BD0}" srcOrd="0" destOrd="0" presId="urn:microsoft.com/office/officeart/2005/8/layout/vList6"/>
    <dgm:cxn modelId="{A4A3CEDC-F7AD-4CB4-852A-91E36A383C20}" type="presParOf" srcId="{57ED0FEA-BD88-C74B-8539-1F472908A8C1}" destId="{63847BF0-002B-AD41-9F7F-8D04AFB32313}" srcOrd="1" destOrd="0" presId="urn:microsoft.com/office/officeart/2005/8/layout/vList6"/>
    <dgm:cxn modelId="{0CF34832-98A1-4403-82B7-680AFBAEAFE0}" type="presParOf" srcId="{320902B6-EDF3-4969-89E6-37D676030242}" destId="{E414125E-119F-5D43-9259-984588DCF0FB}" srcOrd="1" destOrd="0" presId="urn:microsoft.com/office/officeart/2005/8/layout/vList6"/>
    <dgm:cxn modelId="{8612BBB8-5EDE-42A0-9278-BD3ADBCC9836}" type="presParOf" srcId="{320902B6-EDF3-4969-89E6-37D676030242}" destId="{27DD0B09-BE9B-2243-8534-B176487B3BF7}" srcOrd="2" destOrd="0" presId="urn:microsoft.com/office/officeart/2005/8/layout/vList6"/>
    <dgm:cxn modelId="{FE1BB0B1-18DB-4FCD-859E-054FB342FF72}" type="presParOf" srcId="{27DD0B09-BE9B-2243-8534-B176487B3BF7}" destId="{2F31F8FE-705A-B041-A79C-A045D06ECC0D}" srcOrd="0" destOrd="0" presId="urn:microsoft.com/office/officeart/2005/8/layout/vList6"/>
    <dgm:cxn modelId="{92D8B5C0-F69D-44F6-A648-F0686CA02A22}" type="presParOf" srcId="{27DD0B09-BE9B-2243-8534-B176487B3BF7}" destId="{D564FB75-BE62-0F47-A2C7-9D5ACEB8FA93}" srcOrd="1" destOrd="0" presId="urn:microsoft.com/office/officeart/2005/8/layout/vList6"/>
    <dgm:cxn modelId="{5316893D-20F1-409B-A675-C6D594D33202}" type="presParOf" srcId="{320902B6-EDF3-4969-89E6-37D676030242}" destId="{204D8656-45A1-9841-9F42-B8425D824942}" srcOrd="3" destOrd="0" presId="urn:microsoft.com/office/officeart/2005/8/layout/vList6"/>
    <dgm:cxn modelId="{83835F6F-D832-4A8F-991F-4C42CF44499D}" type="presParOf" srcId="{320902B6-EDF3-4969-89E6-37D676030242}" destId="{57C94C8D-70D0-374A-AB24-9022C1EA0E63}" srcOrd="4" destOrd="0" presId="urn:microsoft.com/office/officeart/2005/8/layout/vList6"/>
    <dgm:cxn modelId="{05EA3B98-9B1E-4ADC-84F6-97FE69C84643}" type="presParOf" srcId="{57C94C8D-70D0-374A-AB24-9022C1EA0E63}" destId="{4499B743-7BF3-BD4F-A503-D36E54C490AA}" srcOrd="0" destOrd="0" presId="urn:microsoft.com/office/officeart/2005/8/layout/vList6"/>
    <dgm:cxn modelId="{58B6C404-3812-4467-ACC6-C9C227223872}" type="presParOf" srcId="{57C94C8D-70D0-374A-AB24-9022C1EA0E63}" destId="{0B906C7D-3169-6B48-8B49-4DBBC9D9FE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7BF0-002B-AD41-9F7F-8D04AFB32313}">
      <dsp:nvSpPr>
        <dsp:cNvPr id="0" name=""/>
        <dsp:cNvSpPr/>
      </dsp:nvSpPr>
      <dsp:spPr>
        <a:xfrm>
          <a:off x="8661146" y="0"/>
          <a:ext cx="2691565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7D963-FE8D-4641-9311-735663369BD0}">
      <dsp:nvSpPr>
        <dsp:cNvPr id="0" name=""/>
        <dsp:cNvSpPr/>
      </dsp:nvSpPr>
      <dsp:spPr>
        <a:xfrm>
          <a:off x="3544" y="0"/>
          <a:ext cx="8657601" cy="169333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Совершенствование управления психологической службой </a:t>
          </a:r>
          <a:b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 системе образования</a:t>
          </a:r>
        </a:p>
      </dsp:txBody>
      <dsp:txXfrm>
        <a:off x="86206" y="82662"/>
        <a:ext cx="8492277" cy="1528009"/>
      </dsp:txXfrm>
    </dsp:sp>
    <dsp:sp modelId="{D564FB75-BE62-0F47-A2C7-9D5ACEB8FA93}">
      <dsp:nvSpPr>
        <dsp:cNvPr id="0" name=""/>
        <dsp:cNvSpPr/>
      </dsp:nvSpPr>
      <dsp:spPr>
        <a:xfrm>
          <a:off x="8060920" y="1862666"/>
          <a:ext cx="329375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1F8FE-705A-B041-A79C-A045D06ECC0D}">
      <dsp:nvSpPr>
        <dsp:cNvPr id="0" name=""/>
        <dsp:cNvSpPr/>
      </dsp:nvSpPr>
      <dsp:spPr>
        <a:xfrm>
          <a:off x="1577" y="1862666"/>
          <a:ext cx="8059343" cy="169333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Кадровое обеспечение психологической службы </a:t>
          </a:r>
          <a:b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в системе образования</a:t>
          </a:r>
        </a:p>
      </dsp:txBody>
      <dsp:txXfrm>
        <a:off x="84239" y="1945328"/>
        <a:ext cx="7894019" cy="1528009"/>
      </dsp:txXfrm>
    </dsp:sp>
    <dsp:sp modelId="{0B906C7D-3169-6B48-8B49-4DBBC9D9FED6}">
      <dsp:nvSpPr>
        <dsp:cNvPr id="0" name=""/>
        <dsp:cNvSpPr/>
      </dsp:nvSpPr>
      <dsp:spPr>
        <a:xfrm>
          <a:off x="7396771" y="3725333"/>
          <a:ext cx="3952509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9B743-7BF3-BD4F-A503-D36E54C490AA}">
      <dsp:nvSpPr>
        <dsp:cNvPr id="0" name=""/>
        <dsp:cNvSpPr/>
      </dsp:nvSpPr>
      <dsp:spPr>
        <a:xfrm>
          <a:off x="22231" y="3689197"/>
          <a:ext cx="7389796" cy="16933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Методическое обеспечение деятельности психологической службы в системе образования</a:t>
          </a:r>
        </a:p>
      </dsp:txBody>
      <dsp:txXfrm>
        <a:off x="104893" y="3771859"/>
        <a:ext cx="7224472" cy="152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CE113-B0E0-4BD5-B665-B7ABA4DD6DB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E082-C029-4E4F-8699-F430EF8B0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c781b83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fc781b83cc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fc781b83cc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89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25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2022 году коллектив экспертов ФГБОУ ВО МГППУ и ФГБУ НМИЦ психиатрии и наркологии имени В.П. Сербского разработал обновленную усовершенствованную версию методического инструмента "Навигатор профилактики" и памятки по признакам различных видов девиантного поведения. Среди новых форм добавлены признаки рискованного поведения онлайн, </a:t>
            </a:r>
            <a:r>
              <a:rPr lang="ru-RU" dirty="0" err="1"/>
              <a:t>несуицидального</a:t>
            </a:r>
            <a:r>
              <a:rPr lang="ru-RU" dirty="0"/>
              <a:t>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поведения, риска нападения обучающимся на образовательную организацию (признаки риска совершения особо опасного деяния и специальный алгоритм действий). Обобщенные признаки дают возможность соотнести их с тем или иным видом отклоняющегося поведения, каждый из которых имеет определенный цвет и номер, что позволяет достаточно быстро найти нужную памятку по цвету и номеру, а также применить общий или специализированные алгоритмы действий. </a:t>
            </a:r>
            <a:endParaRPr dirty="0"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0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c781b83cc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1fc781b83c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74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c781b83cc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1fc781b83c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57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52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fa9bdee3a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fa9bdee3a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11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fa9bdee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fa9bdee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6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44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99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51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37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0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0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0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37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5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4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8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4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F36F-8991-4189-AC55-111034A702E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D3AD-92B7-45E9-A70E-891A16E6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5.png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base=LAW&amp;n=483019&amp;dst=100589&amp;field=134&amp;date=20.08.20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base=LAW&amp;n=482558&amp;dst=100028&amp;field=134&amp;date=20.08.20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consultant.ru/link/?req=doc&amp;base=LAW&amp;n=285429&amp;date=20.08.2024&amp;dst=100008&amp;field=134" TargetMode="External"/><Relationship Id="rId5" Type="http://schemas.openxmlformats.org/officeDocument/2006/relationships/hyperlink" Target="https://login.consultant.ru/link/?req=doc&amp;base=LAW&amp;n=204228&amp;date=20.08.2024&amp;dst=100011&amp;field=134" TargetMode="External"/><Relationship Id="rId4" Type="http://schemas.openxmlformats.org/officeDocument/2006/relationships/hyperlink" Target="https://login.consultant.ru/link/?req=doc&amp;base=LAW&amp;n=482558&amp;dst=100033&amp;field=134&amp;date=20.08.20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618120E-33F1-4337-80B7-81026E0EB151}"/>
              </a:ext>
            </a:extLst>
          </p:cNvPr>
          <p:cNvSpPr/>
          <p:nvPr/>
        </p:nvSpPr>
        <p:spPr>
          <a:xfrm>
            <a:off x="7511142" y="0"/>
            <a:ext cx="4680858" cy="6858000"/>
          </a:xfrm>
          <a:prstGeom prst="rect">
            <a:avLst/>
          </a:prstGeom>
          <a:solidFill>
            <a:srgbClr val="8CC63E">
              <a:alpha val="36078"/>
            </a:srgbClr>
          </a:solidFill>
          <a:ln>
            <a:solidFill>
              <a:srgbClr val="AED3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D275132-EF48-4950-8985-4C8ACCA55B75}"/>
              </a:ext>
            </a:extLst>
          </p:cNvPr>
          <p:cNvSpPr/>
          <p:nvPr/>
        </p:nvSpPr>
        <p:spPr>
          <a:xfrm>
            <a:off x="290290" y="1709048"/>
            <a:ext cx="76946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alt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Психолого-педагогическая </a:t>
            </a:r>
            <a:r>
              <a:rPr lang="ru-RU" altLang="ru-RU" sz="320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 </a:t>
            </a:r>
            <a:r>
              <a:rPr lang="ru-RU" altLang="ru-RU" sz="320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altLang="ru-RU" sz="320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altLang="ru-RU" sz="320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</a:t>
            </a:r>
            <a:r>
              <a:rPr lang="ru-RU" alt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системе образования:</a:t>
            </a:r>
          </a:p>
          <a:p>
            <a:r>
              <a:rPr lang="ru-RU" alt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концептуальные аспекты, сквозные проблемы, необходимые ресурсы»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3D71CE-D211-4668-9CE3-C9CE4A236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42"/>
          <a:stretch/>
        </p:blipFill>
        <p:spPr>
          <a:xfrm>
            <a:off x="10913725" y="-94867"/>
            <a:ext cx="923665" cy="113363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D2C01B3-E3E3-4498-A29D-5120DD9D9CAF}"/>
              </a:ext>
            </a:extLst>
          </p:cNvPr>
          <p:cNvCxnSpPr/>
          <p:nvPr/>
        </p:nvCxnSpPr>
        <p:spPr>
          <a:xfrm flipV="1">
            <a:off x="94052" y="1492913"/>
            <a:ext cx="3287486" cy="3005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D4A6ED1-F2CE-4BB2-B8DE-1B35504659D9}"/>
              </a:ext>
            </a:extLst>
          </p:cNvPr>
          <p:cNvCxnSpPr/>
          <p:nvPr/>
        </p:nvCxnSpPr>
        <p:spPr>
          <a:xfrm>
            <a:off x="94052" y="1514883"/>
            <a:ext cx="0" cy="26996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A4BD55A-3AA8-40C6-B6F3-48F5416E9EEF}"/>
              </a:ext>
            </a:extLst>
          </p:cNvPr>
          <p:cNvCxnSpPr/>
          <p:nvPr/>
        </p:nvCxnSpPr>
        <p:spPr>
          <a:xfrm flipV="1">
            <a:off x="94052" y="4203455"/>
            <a:ext cx="3331029" cy="1108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5475B6B-19C7-4A02-AE3D-DAB985B0C174}"/>
              </a:ext>
            </a:extLst>
          </p:cNvPr>
          <p:cNvCxnSpPr/>
          <p:nvPr/>
        </p:nvCxnSpPr>
        <p:spPr>
          <a:xfrm>
            <a:off x="3425081" y="3876239"/>
            <a:ext cx="0" cy="3383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6A2DA4C-3409-4EB2-9D8B-9DDD76C59CD0}"/>
              </a:ext>
            </a:extLst>
          </p:cNvPr>
          <p:cNvCxnSpPr/>
          <p:nvPr/>
        </p:nvCxnSpPr>
        <p:spPr>
          <a:xfrm>
            <a:off x="3381538" y="1481829"/>
            <a:ext cx="0" cy="3383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1D6C1841-57A1-40C4-BB9C-0F5DC5BCEF61}"/>
              </a:ext>
            </a:extLst>
          </p:cNvPr>
          <p:cNvSpPr txBox="1"/>
          <p:nvPr/>
        </p:nvSpPr>
        <p:spPr>
          <a:xfrm>
            <a:off x="1945502" y="4960923"/>
            <a:ext cx="566480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Юрчук Ольга Леонидовна</a:t>
            </a:r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заместитель руководителя Федерального координационного центра по обеспечению психологической службы в системе образования Российской Федерации, </a:t>
            </a:r>
          </a:p>
          <a:p>
            <a:r>
              <a:rPr lang="ru-RU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кандидат психологических наук</a:t>
            </a:r>
            <a:endParaRPr lang="en-US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02AEC8-5094-4685-82A6-854B260F9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72" y="-21040"/>
            <a:ext cx="1777886" cy="1502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581" y="3845493"/>
            <a:ext cx="2673030" cy="2638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3" y="4886415"/>
            <a:ext cx="1710034" cy="17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837" y="227615"/>
            <a:ext cx="2665321" cy="7383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82E74C-9AA1-B845-BE02-33E80943000F}"/>
              </a:ext>
            </a:extLst>
          </p:cNvPr>
          <p:cNvSpPr/>
          <p:nvPr/>
        </p:nvSpPr>
        <p:spPr>
          <a:xfrm>
            <a:off x="1937166" y="1812036"/>
            <a:ext cx="2405919" cy="373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2021 – 2024 годы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1CCA8923-53A0-814E-B877-B2F0F21DA50F}"/>
              </a:ext>
            </a:extLst>
          </p:cNvPr>
          <p:cNvSpPr/>
          <p:nvPr/>
        </p:nvSpPr>
        <p:spPr>
          <a:xfrm>
            <a:off x="7848916" y="1812036"/>
            <a:ext cx="2405919" cy="373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2025 – 2027 годы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2CD18F6-BDD8-254E-BDE3-B4E269068F11}"/>
              </a:ext>
            </a:extLst>
          </p:cNvPr>
          <p:cNvSpPr/>
          <p:nvPr/>
        </p:nvSpPr>
        <p:spPr>
          <a:xfrm>
            <a:off x="6111238" y="2417607"/>
            <a:ext cx="45716" cy="3106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7A35228-CE53-F643-ADC5-C3393929D4CF}"/>
              </a:ext>
            </a:extLst>
          </p:cNvPr>
          <p:cNvSpPr/>
          <p:nvPr/>
        </p:nvSpPr>
        <p:spPr>
          <a:xfrm>
            <a:off x="2325471" y="1028937"/>
            <a:ext cx="7662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B9BD5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112. </a:t>
            </a:r>
            <a:r>
              <a:rPr lang="ru-RU" b="1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Развитие психологической службы в системе образования </a:t>
            </a:r>
            <a:endParaRPr lang="ru-RU" sz="2000" b="1" dirty="0">
              <a:solidFill>
                <a:prstClr val="black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6AF35A2-D734-D448-840C-7353CC4EE174}"/>
              </a:ext>
            </a:extLst>
          </p:cNvPr>
          <p:cNvSpPr/>
          <p:nvPr/>
        </p:nvSpPr>
        <p:spPr>
          <a:xfrm>
            <a:off x="345118" y="2576124"/>
            <a:ext cx="5415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обеспечено повышение доступности и качества оказания психологической помощи участникам образовательных отношений; </a:t>
            </a:r>
            <a:endParaRPr lang="ru-RU" sz="2000" dirty="0">
              <a:solidFill>
                <a:prstClr val="black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организована ежегодная поддержка профессионального развития педагогов-психологов посредством проведения конкурса профессионального мастерства; </a:t>
            </a:r>
          </a:p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организованы курсы повышения квалификации для не менее 7</a:t>
            </a:r>
            <a:r>
              <a:rPr lang="en-US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(3 тыс.) педагогов-психологов ежегодно </a:t>
            </a:r>
            <a:endParaRPr lang="ru-RU" sz="2000" dirty="0">
              <a:solidFill>
                <a:prstClr val="black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D78C1B2-17FA-3941-81B0-4F7D93071A5F}"/>
              </a:ext>
            </a:extLst>
          </p:cNvPr>
          <p:cNvSpPr/>
          <p:nvPr/>
        </p:nvSpPr>
        <p:spPr>
          <a:xfrm>
            <a:off x="6507436" y="2576124"/>
            <a:ext cx="5248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обеспечено повышение доступности и качества оказания психологической помощи участникам образовательных отношений;</a:t>
            </a:r>
            <a:endParaRPr lang="ru-RU" sz="2000" dirty="0">
              <a:solidFill>
                <a:prstClr val="black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организована ежегодная поддержка профессионального развития педагогов-психологов посредством проведения конкурса профессионального мастерства; </a:t>
            </a:r>
            <a:endParaRPr lang="ru-RU" sz="2000" dirty="0">
              <a:solidFill>
                <a:prstClr val="black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организованы курсы повышения квалификации для не менее 49</a:t>
            </a:r>
            <a:r>
              <a:rPr lang="en-US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(21 тыс.) педагогов- психологов (нарастающим итогом) </a:t>
            </a:r>
            <a:endParaRPr lang="ru-RU" sz="2000" dirty="0">
              <a:solidFill>
                <a:prstClr val="black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63" y="-40111"/>
            <a:ext cx="1330738" cy="1124889"/>
          </a:xfrm>
          <a:prstGeom prst="rect">
            <a:avLst/>
          </a:prstGeom>
        </p:spPr>
      </p:pic>
      <p:grpSp>
        <p:nvGrpSpPr>
          <p:cNvPr id="16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17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28;p7">
            <a:extLst>
              <a:ext uri="{FF2B5EF4-FFF2-40B4-BE49-F238E27FC236}">
                <a16:creationId xmlns="" xmlns:a16="http://schemas.microsoft.com/office/drawing/2014/main" id="{73B1FA22-3040-4C48-A350-C10C3EC86E46}"/>
              </a:ext>
            </a:extLst>
          </p:cNvPr>
          <p:cNvSpPr/>
          <p:nvPr/>
        </p:nvSpPr>
        <p:spPr>
          <a:xfrm>
            <a:off x="316554" y="6552041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92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837" y="227615"/>
            <a:ext cx="2665321" cy="7383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82E74C-9AA1-B845-BE02-33E80943000F}"/>
              </a:ext>
            </a:extLst>
          </p:cNvPr>
          <p:cNvSpPr/>
          <p:nvPr/>
        </p:nvSpPr>
        <p:spPr>
          <a:xfrm>
            <a:off x="4741457" y="3275571"/>
            <a:ext cx="2405919" cy="373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2021 – 2024 годы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7A35228-CE53-F643-ADC5-C3393929D4CF}"/>
              </a:ext>
            </a:extLst>
          </p:cNvPr>
          <p:cNvSpPr/>
          <p:nvPr/>
        </p:nvSpPr>
        <p:spPr>
          <a:xfrm>
            <a:off x="2264518" y="1997589"/>
            <a:ext cx="76629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B9BD5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113. </a:t>
            </a:r>
            <a:r>
              <a:rPr lang="ru-RU" b="1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Создание условий для реализации мероприятий, обеспечивающих формирование стрессоустойчивости у детей и подростков</a:t>
            </a:r>
            <a:endParaRPr lang="ru-RU" sz="2000" b="1" dirty="0">
              <a:solidFill>
                <a:prstClr val="black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6AF35A2-D734-D448-840C-7353CC4EE174}"/>
              </a:ext>
            </a:extLst>
          </p:cNvPr>
          <p:cNvSpPr/>
          <p:nvPr/>
        </p:nvSpPr>
        <p:spPr>
          <a:xfrm>
            <a:off x="3236599" y="4038006"/>
            <a:ext cx="5415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увеличено количество детей и родителей, принявших участие в профилактических психологических мероприятиях;</a:t>
            </a:r>
          </a:p>
          <a:p>
            <a:pPr marL="285737" indent="-285737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актуализированы методические материалы по проведению "Недели психологии в школе"</a:t>
            </a:r>
          </a:p>
        </p:txBody>
      </p:sp>
      <p:grpSp>
        <p:nvGrpSpPr>
          <p:cNvPr id="14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27615"/>
            <a:ext cx="8592399" cy="541893"/>
            <a:chOff x="615187" y="231889"/>
            <a:chExt cx="9436734" cy="568592"/>
          </a:xfrm>
        </p:grpSpPr>
        <p:sp>
          <p:nvSpPr>
            <p:cNvPr id="15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63" y="-40111"/>
            <a:ext cx="1330738" cy="1124889"/>
          </a:xfrm>
          <a:prstGeom prst="rect">
            <a:avLst/>
          </a:prstGeom>
        </p:spPr>
      </p:pic>
      <p:sp>
        <p:nvSpPr>
          <p:cNvPr id="21" name="Google Shape;228;p7">
            <a:extLst>
              <a:ext uri="{FF2B5EF4-FFF2-40B4-BE49-F238E27FC236}">
                <a16:creationId xmlns="" xmlns:a16="http://schemas.microsoft.com/office/drawing/2014/main" id="{D8B1162A-9A4D-43D3-95CC-4B458F6736A6}"/>
              </a:ext>
            </a:extLst>
          </p:cNvPr>
          <p:cNvSpPr/>
          <p:nvPr/>
        </p:nvSpPr>
        <p:spPr>
          <a:xfrm>
            <a:off x="316554" y="6552041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2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837" y="227615"/>
            <a:ext cx="2665321" cy="7383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1929704-6124-9248-AC1B-A4D10682F728}"/>
              </a:ext>
            </a:extLst>
          </p:cNvPr>
          <p:cNvSpPr/>
          <p:nvPr/>
        </p:nvSpPr>
        <p:spPr>
          <a:xfrm>
            <a:off x="758831" y="845546"/>
            <a:ext cx="980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Стратегия комплексной безопасности детей </a:t>
            </a:r>
            <a:br>
              <a:rPr lang="ru-RU" b="1" dirty="0">
                <a:solidFill>
                  <a:srgbClr val="5B9BD5">
                    <a:lumMod val="75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Российской Федерации на период до 2030 года</a:t>
            </a:r>
            <a:br>
              <a:rPr lang="ru-RU" b="1" dirty="0">
                <a:solidFill>
                  <a:srgbClr val="5B9BD5">
                    <a:lumMod val="75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(утв. Указом Президента Российской Федерации от 17 мая 2023 г. № 358)</a:t>
            </a:r>
            <a:endParaRPr lang="ru-RU" sz="1600" dirty="0">
              <a:solidFill>
                <a:prstClr val="black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BBF62B8-1F2B-C140-9F76-3068B575924D}"/>
              </a:ext>
            </a:extLst>
          </p:cNvPr>
          <p:cNvSpPr/>
          <p:nvPr/>
        </p:nvSpPr>
        <p:spPr>
          <a:xfrm>
            <a:off x="3427611" y="2132731"/>
            <a:ext cx="4944919" cy="383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Среди основных задач перечислены: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000818-4C8A-FE42-B5B3-1726B083EA26}"/>
              </a:ext>
            </a:extLst>
          </p:cNvPr>
          <p:cNvSpPr/>
          <p:nvPr/>
        </p:nvSpPr>
        <p:spPr>
          <a:xfrm>
            <a:off x="6023300" y="4629848"/>
            <a:ext cx="5610850" cy="60393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профилактика агрессивного поведения детей и их травли</a:t>
            </a:r>
            <a:endParaRPr lang="ru-RU" sz="17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6515EF2-95C3-9440-A307-608476C0B982}"/>
              </a:ext>
            </a:extLst>
          </p:cNvPr>
          <p:cNvSpPr/>
          <p:nvPr/>
        </p:nvSpPr>
        <p:spPr>
          <a:xfrm>
            <a:off x="263188" y="2894068"/>
            <a:ext cx="5194604" cy="108158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оказание родителям (законным представителям) детей психолого-педагогической, методической и консультативной помощи по вопросам образования и воспитания детей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05A35F7-0D27-354B-8DF6-76CC1A5554F8}"/>
              </a:ext>
            </a:extLst>
          </p:cNvPr>
          <p:cNvSpPr/>
          <p:nvPr/>
        </p:nvSpPr>
        <p:spPr>
          <a:xfrm>
            <a:off x="263188" y="4132144"/>
            <a:ext cx="5194604" cy="167282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эффективности мероприятий, направленных на профилактику потребления алкогольной, спиртосодержащей и </a:t>
            </a:r>
            <a:r>
              <a:rPr lang="ru-RU" sz="160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никотинсодержащей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продукции, а также на профилактику и раннее выявление незаконного потребления наркотических средств и психотропных веществ несовершеннолетними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505A479-3858-7A43-BCA4-723769C56350}"/>
              </a:ext>
            </a:extLst>
          </p:cNvPr>
          <p:cNvSpPr/>
          <p:nvPr/>
        </p:nvSpPr>
        <p:spPr>
          <a:xfrm>
            <a:off x="263190" y="5949843"/>
            <a:ext cx="5194602" cy="44483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профилактика самоубийств среди детей</a:t>
            </a:r>
            <a:endParaRPr lang="ru-RU" sz="17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2208540-99FD-614F-827C-DFD4C854BFD7}"/>
              </a:ext>
            </a:extLst>
          </p:cNvPr>
          <p:cNvSpPr/>
          <p:nvPr/>
        </p:nvSpPr>
        <p:spPr>
          <a:xfrm>
            <a:off x="6023299" y="2888976"/>
            <a:ext cx="5610850" cy="15373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восстановительных технологий при работе с детьми (в том числе совершившими общественно опасные деяния, но не достигшими возраста, с которого наступает уголовная ответственность), включая развитие служб медиации (примирения) в организациях, осуществляющих образовательную деятельность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5ADC5FF-7F34-5140-9920-CEF10653889E}"/>
              </a:ext>
            </a:extLst>
          </p:cNvPr>
          <p:cNvSpPr/>
          <p:nvPr/>
        </p:nvSpPr>
        <p:spPr>
          <a:xfrm>
            <a:off x="6023300" y="5391150"/>
            <a:ext cx="5610850" cy="100352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психологической безопасности детей, переживших кризисные состояния в связи с чрезвычайными ситуациями природного, техногенного и социального характера</a:t>
            </a:r>
            <a:endParaRPr lang="ru-RU" sz="16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Рисунок 18" descr="Изображение выглядит как шаблон, пиксель, шов&#10;&#10;Автоматически созданное описание">
            <a:extLst>
              <a:ext uri="{FF2B5EF4-FFF2-40B4-BE49-F238E27FC236}">
                <a16:creationId xmlns="" xmlns:a16="http://schemas.microsoft.com/office/drawing/2014/main" id="{BC00DF10-824A-106D-A233-571806B7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27" y="1096099"/>
            <a:ext cx="1466978" cy="1466978"/>
          </a:xfrm>
          <a:prstGeom prst="rect">
            <a:avLst/>
          </a:prstGeom>
        </p:spPr>
      </p:pic>
      <p:grpSp>
        <p:nvGrpSpPr>
          <p:cNvPr id="22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23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63" y="-40111"/>
            <a:ext cx="1330738" cy="1124889"/>
          </a:xfrm>
          <a:prstGeom prst="rect">
            <a:avLst/>
          </a:prstGeom>
        </p:spPr>
      </p:pic>
      <p:sp>
        <p:nvSpPr>
          <p:cNvPr id="20" name="Google Shape;228;p7">
            <a:extLst>
              <a:ext uri="{FF2B5EF4-FFF2-40B4-BE49-F238E27FC236}">
                <a16:creationId xmlns="" xmlns:a16="http://schemas.microsoft.com/office/drawing/2014/main" id="{BDC8C58B-D72B-483F-ABA9-328D5DCFC360}"/>
              </a:ext>
            </a:extLst>
          </p:cNvPr>
          <p:cNvSpPr/>
          <p:nvPr/>
        </p:nvSpPr>
        <p:spPr>
          <a:xfrm>
            <a:off x="316554" y="6552041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34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chemeClr val="bg1"/>
                </a:solidFill>
                <a:latin typeface="Segoe UI Light" panose="020B0502040204020203" pitchFamily="34" charset="0"/>
                <a:ea typeface="Microsoft JhengHei UI" panose="020B0604030504040204" pitchFamily="34" charset="-120"/>
                <a:cs typeface="Segoe UI Light" panose="020B0502040204020203" pitchFamily="34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895374" y="889501"/>
            <a:ext cx="104012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Концепция развития системы психолого-педагогической помощи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сфере общего образования и среднего профессионального образования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Российской Федерации на период до 2030 года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(утв. Министром просвещения Российской Федерации С.С. Кравцовым № СК-13/07 от 18.06.2024 г.)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4768D57-C915-1E41-B995-47D000C01CA8}"/>
              </a:ext>
            </a:extLst>
          </p:cNvPr>
          <p:cNvSpPr/>
          <p:nvPr/>
        </p:nvSpPr>
        <p:spPr>
          <a:xfrm>
            <a:off x="993197" y="3229960"/>
            <a:ext cx="840132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Концепция определяет цель, задачи, принципы, приоритетные направления, механизмы реализации государственной политики в области оказания психолого-педагогической помощи участникам образовательных отношений в сфере общего образования и среднего профессионального образования в Российской Федерации на период до 2030 года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4695024" y="2791002"/>
            <a:ext cx="2406088" cy="373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I.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Общие положения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EE13E2D-8F50-2443-962A-D59D955C3E5D}"/>
              </a:ext>
            </a:extLst>
          </p:cNvPr>
          <p:cNvSpPr/>
          <p:nvPr/>
        </p:nvSpPr>
        <p:spPr>
          <a:xfrm>
            <a:off x="1028748" y="4603561"/>
            <a:ext cx="9738641" cy="1392700"/>
          </a:xfrm>
          <a:prstGeom prst="rect">
            <a:avLst/>
          </a:prstGeom>
          <a:solidFill>
            <a:schemeClr val="bg1"/>
          </a:solidFill>
          <a:ln>
            <a:solidFill>
              <a:srgbClr val="006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Цель Концепции:</a:t>
            </a:r>
            <a:r>
              <a:rPr lang="ru-RU" sz="17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развитие целостной комплексной системы психолого-педагогической помощи участникам образовательных отношений, в особенности обучающимся целевых групп, позволяющей обеспечить качество и доступность такой помощи.</a:t>
            </a: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21" y="3164935"/>
            <a:ext cx="1283168" cy="12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F5E6DC-7D98-D989-E51D-7E13A7261B16}"/>
              </a:ext>
            </a:extLst>
          </p:cNvPr>
          <p:cNvSpPr txBox="1"/>
          <p:nvPr/>
        </p:nvSpPr>
        <p:spPr>
          <a:xfrm>
            <a:off x="1484244" y="92466"/>
            <a:ext cx="8441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Концепция развития системы психолого-педагогической помощи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сфере общего образования и среднего профессионального образования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Российской Федерации на период до 2030 года</a:t>
            </a:r>
            <a:endParaRPr lang="ru-RU" sz="1400" dirty="0">
              <a:solidFill>
                <a:schemeClr val="accent5">
                  <a:lumMod val="75000"/>
                </a:schemeClr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92D7145-582B-EC60-37B8-9D3BC9F9A74A}"/>
              </a:ext>
            </a:extLst>
          </p:cNvPr>
          <p:cNvSpPr/>
          <p:nvPr/>
        </p:nvSpPr>
        <p:spPr>
          <a:xfrm flipV="1">
            <a:off x="1729057" y="1003598"/>
            <a:ext cx="8196975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01449B-67C4-2A73-67B5-83D7737DCB16}"/>
              </a:ext>
            </a:extLst>
          </p:cNvPr>
          <p:cNvSpPr txBox="1"/>
          <p:nvPr/>
        </p:nvSpPr>
        <p:spPr>
          <a:xfrm>
            <a:off x="1219082" y="1238800"/>
            <a:ext cx="102462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800" b="1" dirty="0">
                <a:solidFill>
                  <a:schemeClr val="accent6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Основными задачами Концепции являются:</a:t>
            </a:r>
            <a:endParaRPr lang="ru-RU" sz="1400" b="1" dirty="0">
              <a:solidFill>
                <a:schemeClr val="accent6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5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разработка единых подходов и стандартов оказания психолого-педагогической помощи участникам образовательных отношений, в особенности обучающимся целевых групп;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5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</a:t>
            </a:r>
            <a:r>
              <a:rPr lang="ru-RU" sz="1700" dirty="0" smtClean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еализация </a:t>
            </a: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приоритетности задач психолого-педагогической помощи обучающимся с ограниченными возможностями здоровья, инвалидностью, как важной составляющей их комплексной (ре)</a:t>
            </a:r>
            <a:r>
              <a:rPr lang="ru-RU" sz="1700" dirty="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абилитации</a:t>
            </a: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5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разработка и совершенствование организационно-управленческой, нормативной правовой, научно-методической и информационной базы системы оказания психолого-педагогической помощи;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5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совершенствование системы внутриведомственного, межведомственного и межуровневого взаимодействия при оказании психолого-педагогической помощи участникам образовательных отношений, в особенности обучающимся целевых групп;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5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обеспечение качества профессиональной подготовки педагогов-психологов (психологов в сфере образования);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5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повышение уровня доверия участников образовательных отношений к возможностям психолого-педагогической помощи и повышение престижа профессиональной деятельности </a:t>
            </a:r>
            <a:r>
              <a:rPr lang="en-US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/>
            </a:r>
            <a:br>
              <a:rPr lang="en-US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педагогов-психологов (психологов в сфере образования)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Рисунок 23" descr="Стрелка вправо со сплошной заливкой">
            <a:extLst>
              <a:ext uri="{FF2B5EF4-FFF2-40B4-BE49-F238E27FC236}">
                <a16:creationId xmlns="" xmlns:a16="http://schemas.microsoft.com/office/drawing/2014/main" id="{7A2F12AB-2990-84E4-725B-72CC4A291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410" y="1564436"/>
            <a:ext cx="411271" cy="411271"/>
          </a:xfrm>
          <a:prstGeom prst="rect">
            <a:avLst/>
          </a:prstGeom>
        </p:spPr>
      </p:pic>
      <p:pic>
        <p:nvPicPr>
          <p:cNvPr id="26" name="Рисунок 25" descr="Стрелка вправо со сплошной заливкой">
            <a:extLst>
              <a:ext uri="{FF2B5EF4-FFF2-40B4-BE49-F238E27FC236}">
                <a16:creationId xmlns="" xmlns:a16="http://schemas.microsoft.com/office/drawing/2014/main" id="{3507A6F4-496A-B293-151E-B35172450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2703" y="2136872"/>
            <a:ext cx="411271" cy="411271"/>
          </a:xfrm>
          <a:prstGeom prst="rect">
            <a:avLst/>
          </a:prstGeom>
        </p:spPr>
      </p:pic>
      <p:pic>
        <p:nvPicPr>
          <p:cNvPr id="27" name="Рисунок 26" descr="Стрелка вправо со сплошной заливкой">
            <a:extLst>
              <a:ext uri="{FF2B5EF4-FFF2-40B4-BE49-F238E27FC236}">
                <a16:creationId xmlns="" xmlns:a16="http://schemas.microsoft.com/office/drawing/2014/main" id="{27F684B9-CA0C-97AE-C3FE-430611E81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362" y="4681102"/>
            <a:ext cx="411271" cy="411271"/>
          </a:xfrm>
          <a:prstGeom prst="rect">
            <a:avLst/>
          </a:prstGeom>
        </p:spPr>
      </p:pic>
      <p:pic>
        <p:nvPicPr>
          <p:cNvPr id="28" name="Рисунок 27" descr="Стрелка вправо со сплошной заливкой">
            <a:extLst>
              <a:ext uri="{FF2B5EF4-FFF2-40B4-BE49-F238E27FC236}">
                <a16:creationId xmlns="" xmlns:a16="http://schemas.microsoft.com/office/drawing/2014/main" id="{EBB58669-00A7-1DFE-1BA8-6F397D0B2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2701" y="3020681"/>
            <a:ext cx="411271" cy="411271"/>
          </a:xfrm>
          <a:prstGeom prst="rect">
            <a:avLst/>
          </a:prstGeom>
        </p:spPr>
      </p:pic>
      <p:pic>
        <p:nvPicPr>
          <p:cNvPr id="29" name="Рисунок 28" descr="Стрелка вправо со сплошной заливкой">
            <a:extLst>
              <a:ext uri="{FF2B5EF4-FFF2-40B4-BE49-F238E27FC236}">
                <a16:creationId xmlns="" xmlns:a16="http://schemas.microsoft.com/office/drawing/2014/main" id="{BB1B91CC-0BD2-BE47-897E-E62C7DC8C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362" y="3817186"/>
            <a:ext cx="411271" cy="411271"/>
          </a:xfrm>
          <a:prstGeom prst="rect">
            <a:avLst/>
          </a:prstGeom>
        </p:spPr>
      </p:pic>
      <p:pic>
        <p:nvPicPr>
          <p:cNvPr id="30" name="Рисунок 29" descr="Стрелка вправо со сплошной заливкой">
            <a:extLst>
              <a:ext uri="{FF2B5EF4-FFF2-40B4-BE49-F238E27FC236}">
                <a16:creationId xmlns="" xmlns:a16="http://schemas.microsoft.com/office/drawing/2014/main" id="{19AEA3FD-CDCB-2383-16B3-BF2C91A0E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363" y="5226753"/>
            <a:ext cx="411271" cy="4112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2" y="0"/>
            <a:ext cx="1330738" cy="1124889"/>
          </a:xfrm>
          <a:prstGeom prst="rect">
            <a:avLst/>
          </a:prstGeom>
        </p:spPr>
      </p:pic>
      <p:cxnSp>
        <p:nvCxnSpPr>
          <p:cNvPr id="18" name="Google Shape;131;g1fc781b83cc_0_188">
            <a:extLst>
              <a:ext uri="{FF2B5EF4-FFF2-40B4-BE49-F238E27FC236}">
                <a16:creationId xmlns="" xmlns:a16="http://schemas.microsoft.com/office/drawing/2014/main" id="{BE45F36E-CC80-40AA-B7AA-3E11709A04E1}"/>
              </a:ext>
            </a:extLst>
          </p:cNvPr>
          <p:cNvCxnSpPr>
            <a:cxnSpLocks/>
          </p:cNvCxnSpPr>
          <p:nvPr/>
        </p:nvCxnSpPr>
        <p:spPr>
          <a:xfrm flipH="1">
            <a:off x="-557860" y="-880857"/>
            <a:ext cx="2329500" cy="68580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29;g1fc781b83cc_0_188">
            <a:extLst>
              <a:ext uri="{FF2B5EF4-FFF2-40B4-BE49-F238E27FC236}">
                <a16:creationId xmlns="" xmlns:a16="http://schemas.microsoft.com/office/drawing/2014/main" id="{0BB4A23C-DA8C-4530-BBE9-38C0859E3194}"/>
              </a:ext>
            </a:extLst>
          </p:cNvPr>
          <p:cNvCxnSpPr>
            <a:cxnSpLocks/>
          </p:cNvCxnSpPr>
          <p:nvPr/>
        </p:nvCxnSpPr>
        <p:spPr>
          <a:xfrm>
            <a:off x="-1008426" y="679386"/>
            <a:ext cx="2912470" cy="68580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130;g1fc781b83cc_0_188">
            <a:extLst>
              <a:ext uri="{FF2B5EF4-FFF2-40B4-BE49-F238E27FC236}">
                <a16:creationId xmlns="" xmlns:a16="http://schemas.microsoft.com/office/drawing/2014/main" id="{F3664A95-A6F0-4874-ABDD-10371620792B}"/>
              </a:ext>
            </a:extLst>
          </p:cNvPr>
          <p:cNvCxnSpPr>
            <a:cxnSpLocks/>
          </p:cNvCxnSpPr>
          <p:nvPr/>
        </p:nvCxnSpPr>
        <p:spPr>
          <a:xfrm flipV="1">
            <a:off x="-2215087" y="-1048301"/>
            <a:ext cx="6301698" cy="27432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5941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g1fc781b83cc_0_188"/>
          <p:cNvCxnSpPr>
            <a:cxnSpLocks/>
          </p:cNvCxnSpPr>
          <p:nvPr/>
        </p:nvCxnSpPr>
        <p:spPr>
          <a:xfrm>
            <a:off x="-828632" y="375510"/>
            <a:ext cx="2912470" cy="68580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g1fc781b83cc_0_188"/>
          <p:cNvCxnSpPr>
            <a:cxnSpLocks/>
          </p:cNvCxnSpPr>
          <p:nvPr/>
        </p:nvCxnSpPr>
        <p:spPr>
          <a:xfrm flipV="1">
            <a:off x="-611469" y="-847225"/>
            <a:ext cx="6301698" cy="27432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g1fc781b83cc_0_188"/>
          <p:cNvCxnSpPr>
            <a:cxnSpLocks/>
          </p:cNvCxnSpPr>
          <p:nvPr/>
        </p:nvCxnSpPr>
        <p:spPr>
          <a:xfrm flipH="1">
            <a:off x="27100" y="0"/>
            <a:ext cx="2329500" cy="68580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150423-EB77-DAC7-C970-49AA8F9D5BC0}"/>
              </a:ext>
            </a:extLst>
          </p:cNvPr>
          <p:cNvSpPr txBox="1"/>
          <p:nvPr/>
        </p:nvSpPr>
        <p:spPr>
          <a:xfrm>
            <a:off x="2398379" y="646043"/>
            <a:ext cx="9413673" cy="595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80C172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Концепция определяет следующие целевые группы обучающихся:</a:t>
            </a:r>
            <a:endParaRPr lang="ru-RU" b="1" dirty="0">
              <a:solidFill>
                <a:srgbClr val="80C172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раннего возраста, имеющие отклонения в развитии и риск их возникновения;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обучающиеся с ограниченными возможностями здоровья, в том числе </a:t>
            </a:r>
            <a:b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по нозологиям в соответствии со статьей 79 Федерального закона от 29 декабря 2012 г. </a:t>
            </a:r>
            <a:b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№ 273-ФЗ «Об образовании в Российской Федерации»;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обучающиеся с инвалидностью;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 </a:t>
            </a: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обучающиеся , </a:t>
            </a: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нуждающиеся в длительном лечении и оздоровлении в медицинских организациях;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дети-сироты и дети, оставшиеся без попечения родителей, а также лица из их числа;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обучающиеся, </a:t>
            </a: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являющиеся иностранными гражданами</a:t>
            </a: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обучающиеся, проявляющие выдающиеся способности, и одаренные;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обучающиеся, испытывающие трудности в освоении основных общеобразовательных программ, развитии и социальной адаптации, в том числе с нормативными кризисами взросления;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дети, находящиеся в трудных жизненных ситуациях</a:t>
            </a: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ветеранов боевых действий;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участников (ветеранов) специальной военной операции</a:t>
            </a:r>
            <a:endParaRPr lang="ru-RU" sz="17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23" name="Рисунок 22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DACBF8FC-38F1-E0E4-5CE1-3CACDF1D5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0780" y="3289743"/>
            <a:ext cx="457200" cy="457200"/>
          </a:xfrm>
          <a:prstGeom prst="rect">
            <a:avLst/>
          </a:prstGeom>
        </p:spPr>
      </p:pic>
      <p:pic>
        <p:nvPicPr>
          <p:cNvPr id="24" name="Рисунок 23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3D66B496-45D4-32BC-9074-8C9D24335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1439" y="1026595"/>
            <a:ext cx="457200" cy="457200"/>
          </a:xfrm>
          <a:prstGeom prst="rect">
            <a:avLst/>
          </a:prstGeom>
        </p:spPr>
      </p:pic>
      <p:pic>
        <p:nvPicPr>
          <p:cNvPr id="25" name="Рисунок 24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20C1293C-BBBA-FA60-5FC5-B00A413A6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1439" y="1416302"/>
            <a:ext cx="457200" cy="457200"/>
          </a:xfrm>
          <a:prstGeom prst="rect">
            <a:avLst/>
          </a:prstGeom>
        </p:spPr>
      </p:pic>
      <p:pic>
        <p:nvPicPr>
          <p:cNvPr id="26" name="Рисунок 25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2AFCB313-5C26-1511-3F1C-7D656C42A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531" y="2250327"/>
            <a:ext cx="457200" cy="457200"/>
          </a:xfrm>
          <a:prstGeom prst="rect">
            <a:avLst/>
          </a:prstGeom>
        </p:spPr>
      </p:pic>
      <p:pic>
        <p:nvPicPr>
          <p:cNvPr id="27" name="Рисунок 26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4EF134EE-2DC5-0332-2F16-5499E2A3B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0524" y="2685573"/>
            <a:ext cx="457200" cy="457200"/>
          </a:xfrm>
          <a:prstGeom prst="rect">
            <a:avLst/>
          </a:prstGeom>
        </p:spPr>
      </p:pic>
      <p:pic>
        <p:nvPicPr>
          <p:cNvPr id="28" name="Рисунок 27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3BCED2D7-CDB0-F2B7-8654-C80501696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597" y="3700686"/>
            <a:ext cx="457200" cy="457200"/>
          </a:xfrm>
          <a:prstGeom prst="rect">
            <a:avLst/>
          </a:prstGeom>
        </p:spPr>
      </p:pic>
      <p:pic>
        <p:nvPicPr>
          <p:cNvPr id="29" name="Рисунок 28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1CBBCDAA-14B4-2166-DFD5-99AA3114F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9896" y="4083005"/>
            <a:ext cx="457200" cy="457200"/>
          </a:xfrm>
          <a:prstGeom prst="rect">
            <a:avLst/>
          </a:prstGeom>
        </p:spPr>
      </p:pic>
      <p:pic>
        <p:nvPicPr>
          <p:cNvPr id="30" name="Рисунок 29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632A0579-9962-4B55-6778-287A62B54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5523" y="4475384"/>
            <a:ext cx="457200" cy="457200"/>
          </a:xfrm>
          <a:prstGeom prst="rect">
            <a:avLst/>
          </a:prstGeom>
        </p:spPr>
      </p:pic>
      <p:pic>
        <p:nvPicPr>
          <p:cNvPr id="32" name="Рисунок 31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AAF31A44-6612-F9A7-2F62-B99012065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0848" y="5396869"/>
            <a:ext cx="457200" cy="457200"/>
          </a:xfrm>
          <a:prstGeom prst="rect">
            <a:avLst/>
          </a:prstGeom>
        </p:spPr>
      </p:pic>
      <p:pic>
        <p:nvPicPr>
          <p:cNvPr id="33" name="Рисунок 32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0292D62E-0283-C4D6-FDF8-893E055CB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0524" y="5795858"/>
            <a:ext cx="457200" cy="457200"/>
          </a:xfrm>
          <a:prstGeom prst="rect">
            <a:avLst/>
          </a:prstGeom>
        </p:spPr>
      </p:pic>
      <p:pic>
        <p:nvPicPr>
          <p:cNvPr id="34" name="Рисунок 33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F2E8B3DC-EB89-E383-3E7C-5878E2ABC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403" y="6150427"/>
            <a:ext cx="457200" cy="457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2" y="0"/>
            <a:ext cx="1330738" cy="11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g1fc781b83cc_0_188"/>
          <p:cNvCxnSpPr>
            <a:cxnSpLocks/>
          </p:cNvCxnSpPr>
          <p:nvPr/>
        </p:nvCxnSpPr>
        <p:spPr>
          <a:xfrm>
            <a:off x="-792688" y="229083"/>
            <a:ext cx="2912470" cy="68580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g1fc781b83cc_0_188"/>
          <p:cNvCxnSpPr>
            <a:cxnSpLocks/>
          </p:cNvCxnSpPr>
          <p:nvPr/>
        </p:nvCxnSpPr>
        <p:spPr>
          <a:xfrm flipV="1">
            <a:off x="-3421529" y="-167057"/>
            <a:ext cx="6301698" cy="27432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g1fc781b83cc_0_188"/>
          <p:cNvCxnSpPr>
            <a:cxnSpLocks/>
          </p:cNvCxnSpPr>
          <p:nvPr/>
        </p:nvCxnSpPr>
        <p:spPr>
          <a:xfrm flipH="1">
            <a:off x="-198942" y="-79368"/>
            <a:ext cx="2329500" cy="6858000"/>
          </a:xfrm>
          <a:prstGeom prst="straightConnector1">
            <a:avLst/>
          </a:prstGeom>
          <a:noFill/>
          <a:ln w="28575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150423-EB77-DAC7-C970-49AA8F9D5BC0}"/>
              </a:ext>
            </a:extLst>
          </p:cNvPr>
          <p:cNvSpPr txBox="1"/>
          <p:nvPr/>
        </p:nvSpPr>
        <p:spPr>
          <a:xfrm>
            <a:off x="2307501" y="224411"/>
            <a:ext cx="9413673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69B558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Целевая группа: Дети </a:t>
            </a:r>
            <a:r>
              <a:rPr lang="ru-RU" sz="1700" b="1" dirty="0">
                <a:solidFill>
                  <a:srgbClr val="69B558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находящиеся в трудной </a:t>
            </a:r>
            <a:r>
              <a:rPr lang="ru-RU" sz="1700" b="1" dirty="0">
                <a:solidFill>
                  <a:srgbClr val="69B558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жизненной ситуации </a:t>
            </a:r>
          </a:p>
          <a:p>
            <a:r>
              <a:rPr lang="ru-RU" sz="1700" b="1" dirty="0">
                <a:solidFill>
                  <a:srgbClr val="69B558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(в соответствии со статьей 1 Федерального закона от 24.07.1998 N 124-ФЗ </a:t>
            </a:r>
          </a:p>
          <a:p>
            <a:r>
              <a:rPr lang="ru-RU" sz="1700" b="1" dirty="0">
                <a:solidFill>
                  <a:srgbClr val="69B558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«Об основных гарантиях прав ребенка в Российской Федерации») </a:t>
            </a:r>
            <a:r>
              <a:rPr lang="ru-RU" sz="1700" b="1" dirty="0">
                <a:solidFill>
                  <a:srgbClr val="69B558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</a:t>
            </a:r>
          </a:p>
          <a:p>
            <a:endParaRPr lang="ru-RU" sz="1700" b="1" dirty="0">
              <a:solidFill>
                <a:srgbClr val="69B558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- жертвы вооруженных и межнациональных конфликтов, экологических и техногенных катастроф, стихийных бедствий;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из семей беженцев и вынужденных переселенцев;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дети, оказавшиеся в экстремальных условиях; 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- жертвы насилия; 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дети, отбывающие наказание в виде лишения свободы в воспитательных колониях; 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дети, находящиеся в образовательных организациях для обучающихся с </a:t>
            </a:r>
            <a:r>
              <a:rPr lang="ru-RU" sz="1700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девиантным</a:t>
            </a: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(общественно опасным) поведением, нуждающихся в особых условиях воспитания, обучения и требующих специального педагогического подхода (специальных учебно-воспитательных учреждениях открытого и закрытого типа); 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дети, проживающие в малоимущих семьях; 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 проявляющие различные формы отклоняющегося поведения; </a:t>
            </a:r>
          </a:p>
          <a:p>
            <a:pPr lvl="1">
              <a:spcAft>
                <a:spcPts val="1000"/>
              </a:spcAft>
            </a:pPr>
            <a:r>
              <a:rPr lang="ru-RU" sz="17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дети, жизнедеятельность которых объективно нарушена в результате сложившихся обстоятельств и которые не могут преодолеть данные обстоятельства самостоятельно или с помощью семьи.</a:t>
            </a:r>
          </a:p>
        </p:txBody>
      </p:sp>
      <p:pic>
        <p:nvPicPr>
          <p:cNvPr id="23" name="Рисунок 22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DACBF8FC-38F1-E0E4-5CE1-3CACDF1D5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5950" y="3038717"/>
            <a:ext cx="457200" cy="457200"/>
          </a:xfrm>
          <a:prstGeom prst="rect">
            <a:avLst/>
          </a:prstGeom>
        </p:spPr>
      </p:pic>
      <p:pic>
        <p:nvPicPr>
          <p:cNvPr id="24" name="Рисунок 23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3D66B496-45D4-32BC-9074-8C9D24335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9204" y="1270525"/>
            <a:ext cx="457200" cy="457200"/>
          </a:xfrm>
          <a:prstGeom prst="rect">
            <a:avLst/>
          </a:prstGeom>
        </p:spPr>
      </p:pic>
      <p:pic>
        <p:nvPicPr>
          <p:cNvPr id="25" name="Рисунок 24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20C1293C-BBBA-FA60-5FC5-B00A413A6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215" y="1891558"/>
            <a:ext cx="457200" cy="457200"/>
          </a:xfrm>
          <a:prstGeom prst="rect">
            <a:avLst/>
          </a:prstGeom>
        </p:spPr>
      </p:pic>
      <p:pic>
        <p:nvPicPr>
          <p:cNvPr id="26" name="Рисунок 25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2AFCB313-5C26-1511-3F1C-7D656C42A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5226" y="2259303"/>
            <a:ext cx="457200" cy="457200"/>
          </a:xfrm>
          <a:prstGeom prst="rect">
            <a:avLst/>
          </a:prstGeom>
        </p:spPr>
      </p:pic>
      <p:pic>
        <p:nvPicPr>
          <p:cNvPr id="27" name="Рисунок 26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4EF134EE-2DC5-0332-2F16-5499E2A3B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7501" y="2649010"/>
            <a:ext cx="457200" cy="457200"/>
          </a:xfrm>
          <a:prstGeom prst="rect">
            <a:avLst/>
          </a:prstGeom>
        </p:spPr>
      </p:pic>
      <p:pic>
        <p:nvPicPr>
          <p:cNvPr id="28" name="Рисунок 27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3BCED2D7-CDB0-F2B7-8654-C80501696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7501" y="3425752"/>
            <a:ext cx="457200" cy="457200"/>
          </a:xfrm>
          <a:prstGeom prst="rect">
            <a:avLst/>
          </a:prstGeom>
        </p:spPr>
      </p:pic>
      <p:pic>
        <p:nvPicPr>
          <p:cNvPr id="29" name="Рисунок 28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1CBBCDAA-14B4-2166-DFD5-99AA3114F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641" y="4598799"/>
            <a:ext cx="457200" cy="457200"/>
          </a:xfrm>
          <a:prstGeom prst="rect">
            <a:avLst/>
          </a:prstGeom>
        </p:spPr>
      </p:pic>
      <p:pic>
        <p:nvPicPr>
          <p:cNvPr id="30" name="Рисунок 29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632A0579-9962-4B55-6778-287A62B54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7501" y="5015079"/>
            <a:ext cx="457200" cy="457200"/>
          </a:xfrm>
          <a:prstGeom prst="rect">
            <a:avLst/>
          </a:prstGeom>
        </p:spPr>
      </p:pic>
      <p:pic>
        <p:nvPicPr>
          <p:cNvPr id="32" name="Рисунок 31" descr="Линия со стрелкой: небольшой изгиб контур">
            <a:extLst>
              <a:ext uri="{FF2B5EF4-FFF2-40B4-BE49-F238E27FC236}">
                <a16:creationId xmlns="" xmlns:a16="http://schemas.microsoft.com/office/drawing/2014/main" id="{AAF31A44-6612-F9A7-2F62-B99012065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7501" y="5353348"/>
            <a:ext cx="457200" cy="457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2" y="0"/>
            <a:ext cx="1330738" cy="11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5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37391"/>
              </p:ext>
            </p:extLst>
          </p:nvPr>
        </p:nvGraphicFramePr>
        <p:xfrm>
          <a:off x="355124" y="2990850"/>
          <a:ext cx="11433386" cy="26955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5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4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3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5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 п/п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 реализации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Актуализация в субъектах Российской Федерации региональных планов (комплексов мер) по развитию психологической службы в системе общего образования и среднего профессионального образования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 квартал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 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Организация деятельности по оказанию ранней коррекционной помощи детям с нарушениями развития, риском возникновения нарушений развития и их семьям на базе центров психолого-педагогической, медицинской и социальной помощи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IV квартал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 г., далее – ежегодно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Развитие сети центров психолого-педагогической, медицинской и социальной помощи, в том числе в сфере оказания экстренной и кризисной психологической помощи участникам образовательных отношений, в субъектах Российской Федерации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 квартал 2025 г., далее – ежегодно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Реализация региональных комплексов мероприятий, направленных на формирование благоприятного социально-психологического климата в учебных коллективах, профилактику травли и иных видов социально опасного поведения среди участников образовательных отношений, а также программ оказание психолого-педагогической помощи жертвам травли из числа участников образовательных отношений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IV квартал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 г., далее – ежегодно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781584" y="2325128"/>
            <a:ext cx="10330405" cy="484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I. Совершенствование управления деятельностью по организации психолого-педагогической помощи участникам образовательных отношений, в особенности обучающимся целевых групп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F5E6DC-7D98-D989-E51D-7E13A7261B16}"/>
              </a:ext>
            </a:extLst>
          </p:cNvPr>
          <p:cNvSpPr txBox="1"/>
          <p:nvPr/>
        </p:nvSpPr>
        <p:spPr>
          <a:xfrm>
            <a:off x="46885" y="780358"/>
            <a:ext cx="117998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План реализации 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онцепции развития системы психолого-педагогической помощи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сфере общего образования и среднего профессионального образования в Российской Федерации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 период до 2030 года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тдельные пункты, исполнителями которых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являются исключительно исполнительные органы субъектов Российской Федерации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Google Shape;228;p7">
            <a:extLst>
              <a:ext uri="{FF2B5EF4-FFF2-40B4-BE49-F238E27FC236}">
                <a16:creationId xmlns="" xmlns:a16="http://schemas.microsoft.com/office/drawing/2014/main" id="{A5053E81-86DE-443A-8D7D-6E1A2AB48503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85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5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89326"/>
              </p:ext>
            </p:extLst>
          </p:nvPr>
        </p:nvGraphicFramePr>
        <p:xfrm>
          <a:off x="341453" y="2676578"/>
          <a:ext cx="11387229" cy="34756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2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5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3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 п/п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Срок реализации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Проведение мероприятий по увеличению штатной численности педагогов-психологов (психологов в сфере образования) </a:t>
                      </a:r>
                      <a:b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в дошкольных образовательных организациях, общеобразовательных организациях и профессиональных образовательных организациях, в особенности реализующих адаптированные основные общеобразовательные программы, с целью оказания адресной психологической помощи обучающимся с ограниченными возможностями здоровья, инвалидностью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 квартал 2026 г.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Организация обучения по образовательной программе «Специальная психология» в рамках подготовки (профессиональной переподготовки) педагогов-психологов (психологов в сфере образования)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III квартал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2025 г.,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далее – ежегодно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Организация обучения по программам дополнительного профессионального образования педагогических работников, педагогов-психологов (психологов в сфере образования) по вопросам профилактики </a:t>
                      </a:r>
                      <a:b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в образовательной среде травли, оказания психолого-педагогической помощи жертвам травли из числа участников образовательных отношений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III квартал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2025 г.,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далее – ежегодно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Организация и проведение обучающих мероприятий для педагогических работников по формированию навыков оказания допсихологической помощи участникам образовательных отношений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IV квартал 2024 г., далее – ежегодно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Разработка и реализация системы мероприятий по профилактике 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и преодолению эмоционального выгорания, личностных и профессиональных деформаций и психологической поддержке педагогических работников, в том числе педагогов-психологов (психологов в сфере образования)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IV квартал 2025 г., далее 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–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 ежегодно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723418" y="2048777"/>
            <a:ext cx="10330405" cy="484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III. Кадровое обеспечение деятельности по оказанию психолого-педагогической помощи участникам образовательных отношений, в особенности обучающимся целевых групп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F5E6DC-7D98-D989-E51D-7E13A7261B16}"/>
              </a:ext>
            </a:extLst>
          </p:cNvPr>
          <p:cNvSpPr txBox="1"/>
          <p:nvPr/>
        </p:nvSpPr>
        <p:spPr>
          <a:xfrm>
            <a:off x="46885" y="705740"/>
            <a:ext cx="117998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План реализации 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онцепции развития системы психолого-педагогической помощи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сфере общего образования и среднего профессионального образования в Российской Федерации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 период до 2030 года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тдельные пункты, исполнителями которых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являются исключительно исполнительные органы субъектов Российской Федерации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Google Shape;228;p7">
            <a:extLst>
              <a:ext uri="{FF2B5EF4-FFF2-40B4-BE49-F238E27FC236}">
                <a16:creationId xmlns="" xmlns:a16="http://schemas.microsoft.com/office/drawing/2014/main" id="{3436856B-39B0-4F9E-86F8-E7581C3E7C08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98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5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F5E6DC-7D98-D989-E51D-7E13A7261B16}"/>
              </a:ext>
            </a:extLst>
          </p:cNvPr>
          <p:cNvSpPr txBox="1"/>
          <p:nvPr/>
        </p:nvSpPr>
        <p:spPr>
          <a:xfrm>
            <a:off x="46885" y="705740"/>
            <a:ext cx="117998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План реализации 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онцепции развития системы психолого-педагогической помощи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сфере общего образования и среднего профессионального образования в Российской Федерации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 период до 2030 года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тдельные пункты, исполнителями которых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являются исключительно исполнительные органы субъектов Российской Федерации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67643"/>
              </p:ext>
            </p:extLst>
          </p:nvPr>
        </p:nvGraphicFramePr>
        <p:xfrm>
          <a:off x="341453" y="2676579"/>
          <a:ext cx="11387229" cy="11352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1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9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5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1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 п/п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Срок реализации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Организация проведения «Недели психологии» в дошкольных образовательных организациях, общеобразовательных организациях, профессиональных образовательных организациях 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2024 г.,</a:t>
                      </a:r>
                    </a:p>
                    <a:p>
                      <a:pPr indent="8953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далее – ежегодно, не реже двух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раз в год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723418" y="2048777"/>
            <a:ext cx="10330405" cy="484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IV. Методическое обеспечение деятельности по оказанию психолого-педагогической помощи участникам образовательных отношений, в особенности обучающимся целевых групп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723418" y="4389825"/>
            <a:ext cx="10330405" cy="484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VI. Информационное обеспечение деятельности по оказанию психолого-педагогической помощи участникам образовательных отношений, в особенности обучающимся целевых групп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15709"/>
              </p:ext>
            </p:extLst>
          </p:nvPr>
        </p:nvGraphicFramePr>
        <p:xfrm>
          <a:off x="355124" y="5029813"/>
          <a:ext cx="11387229" cy="8828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9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12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5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2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 п/п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Срок реализации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Тиражирование положительного опыта </a:t>
                      </a:r>
                      <a:b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по оказанию психолого-педагогической помощи и психологическому просвещению участников образовательных отношений 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IV квартал 2024 г., далее – ежегодно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Google Shape;228;p7">
            <a:extLst>
              <a:ext uri="{FF2B5EF4-FFF2-40B4-BE49-F238E27FC236}">
                <a16:creationId xmlns="" xmlns:a16="http://schemas.microsoft.com/office/drawing/2014/main" id="{423F8CBF-8A44-4BFB-97CD-2AEAC501C9A0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29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5F27AE-E5F0-402D-B01E-1F81ABC0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65" y="0"/>
            <a:ext cx="1491631" cy="909756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B3DFDCA0-6D48-41A1-BED3-D68876714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802761"/>
              </p:ext>
            </p:extLst>
          </p:nvPr>
        </p:nvGraphicFramePr>
        <p:xfrm>
          <a:off x="417871" y="1214516"/>
          <a:ext cx="113562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53CB77-8F7A-4D24-8E8F-CC5C7AF966BD}"/>
              </a:ext>
            </a:extLst>
          </p:cNvPr>
          <p:cNvSpPr txBox="1"/>
          <p:nvPr/>
        </p:nvSpPr>
        <p:spPr>
          <a:xfrm>
            <a:off x="-4313" y="187946"/>
            <a:ext cx="9139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Основные направления развития </a:t>
            </a:r>
            <a:r>
              <a:rPr lang="ru-RU" sz="2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системы </a:t>
            </a:r>
            <a:br>
              <a:rPr lang="ru-RU" sz="2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психолого-педагогической помощи в </a:t>
            </a:r>
            <a:r>
              <a:rPr lang="ru-RU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системе образования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E6943ED-2F67-E5B6-35AC-AEA73B884B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44" y="39379"/>
            <a:ext cx="1899421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8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5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F5E6DC-7D98-D989-E51D-7E13A7261B16}"/>
              </a:ext>
            </a:extLst>
          </p:cNvPr>
          <p:cNvSpPr txBox="1"/>
          <p:nvPr/>
        </p:nvSpPr>
        <p:spPr>
          <a:xfrm>
            <a:off x="46885" y="705740"/>
            <a:ext cx="117998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План реализации 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онцепции развития системы психолого-педагогической помощи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сфере общего образования и среднего профессионального образования в Российской Федерации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 период до 2030 года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тдельные пункты, исполнителями которых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являются исключительно исполнительные органы субъектов Российской Федерации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301890" y="2478024"/>
            <a:ext cx="9893544" cy="731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VII. Материально-техническое обеспечение деятельности по оказанию психолого-педагогической помощи участникам образовательных отношений на всей территории Российской Федерации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21708"/>
              </p:ext>
            </p:extLst>
          </p:nvPr>
        </p:nvGraphicFramePr>
        <p:xfrm>
          <a:off x="260787" y="3597867"/>
          <a:ext cx="11387229" cy="234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9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72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5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7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 п/п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Срок реализации</a:t>
                      </a:r>
                      <a:endParaRPr lang="ru-RU" sz="140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Комплексное оснащение кабинетов педагогов-психологов (психологов в сфере образования) образовательных организаций, реализующих основные образовательные программы в сфере общего образования и среднего профессионального образования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III квартал 2028 г. 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8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Обеспечение реализации и доступности на базе образовательных организаций, центров психолого-педагогической, медицинской и социальной помощи, различных форм коррекционно-развивающих занятий для детей с ограниченными возможностями здоровья, инвалидностью, поддержки и психолого-педагогической помощи семьям, воспитывающим детей с ограниченными возможностями здоровья, с инвалидностью, включая возможности дистанционного пролонгированного консультирования для семей, проживающих на всей территории Российской Федерации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II квартал 2030 г. 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Google Shape;228;p7">
            <a:extLst>
              <a:ext uri="{FF2B5EF4-FFF2-40B4-BE49-F238E27FC236}">
                <a16:creationId xmlns="" xmlns:a16="http://schemas.microsoft.com/office/drawing/2014/main" id="{963D2E1B-63D8-4C45-A361-901BD644774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68" y="2183171"/>
            <a:ext cx="1373616" cy="13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48" descr="C:\Users\User\Downloads\425706-PEON7S-786-01.jpg"/>
          <p:cNvPicPr preferRelativeResize="0"/>
          <p:nvPr/>
        </p:nvPicPr>
        <p:blipFill rotWithShape="1">
          <a:blip r:embed="rId3">
            <a:alphaModFix/>
          </a:blip>
          <a:srcRect l="5446" t="6019" b="9851"/>
          <a:stretch/>
        </p:blipFill>
        <p:spPr>
          <a:xfrm>
            <a:off x="0" y="1650381"/>
            <a:ext cx="5803900" cy="5235952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8"/>
          <p:cNvSpPr/>
          <p:nvPr/>
        </p:nvSpPr>
        <p:spPr>
          <a:xfrm>
            <a:off x="0" y="710284"/>
            <a:ext cx="12221789" cy="1006358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ru-RU" sz="2200" b="1" dirty="0"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Комплекс показателей эффективности деятельности психологической службы </a:t>
            </a:r>
            <a:br>
              <a:rPr lang="ru-RU" sz="2200" b="1" dirty="0"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</a:br>
            <a:r>
              <a:rPr lang="ru-RU" sz="2200" b="1" dirty="0"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в системе образования.</a:t>
            </a:r>
            <a:r>
              <a:rPr lang="ru-RU" sz="2200" b="1" dirty="0">
                <a:solidFill>
                  <a:schemeClr val="dk1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/>
            </a:r>
            <a:br>
              <a:rPr lang="ru-RU" sz="2200" b="1" dirty="0">
                <a:solidFill>
                  <a:schemeClr val="dk1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</a:br>
            <a:r>
              <a:rPr lang="ru-RU" dirty="0">
                <a:solidFill>
                  <a:schemeClr val="dk1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Анализ проводится в целях непрерывной оценки качества и доступности психологической помощи</a:t>
            </a:r>
            <a:endParaRPr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4" name="Google Shape;814;p48"/>
          <p:cNvSpPr/>
          <p:nvPr/>
        </p:nvSpPr>
        <p:spPr>
          <a:xfrm>
            <a:off x="3197225" y="2767334"/>
            <a:ext cx="81089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Устойчивость и перспективы развития инфраструктуры психологической службы</a:t>
            </a:r>
            <a:endParaRPr sz="2000" dirty="0">
              <a:solidFill>
                <a:schemeClr val="dk1"/>
              </a:solidFill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</p:txBody>
      </p:sp>
      <p:sp>
        <p:nvSpPr>
          <p:cNvPr id="815" name="Google Shape;815;p48"/>
          <p:cNvSpPr/>
          <p:nvPr/>
        </p:nvSpPr>
        <p:spPr>
          <a:xfrm>
            <a:off x="3197225" y="5110067"/>
            <a:ext cx="81089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Наличие антикризисного подразделения, методы и технологии работы</a:t>
            </a:r>
            <a:endParaRPr sz="2000" dirty="0">
              <a:solidFill>
                <a:schemeClr val="dk1"/>
              </a:solidFill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</p:txBody>
      </p:sp>
      <p:sp>
        <p:nvSpPr>
          <p:cNvPr id="816" name="Google Shape;816;p48"/>
          <p:cNvSpPr/>
          <p:nvPr/>
        </p:nvSpPr>
        <p:spPr>
          <a:xfrm>
            <a:off x="3781899" y="3879241"/>
            <a:ext cx="91567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Кадровые, нормативные, методические, информационные,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материально-технические ресурсы</a:t>
            </a:r>
            <a:endParaRPr sz="2000" dirty="0">
              <a:solidFill>
                <a:schemeClr val="dk1"/>
              </a:solidFill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</p:txBody>
      </p:sp>
      <p:sp>
        <p:nvSpPr>
          <p:cNvPr id="817" name="Google Shape;817;p48"/>
          <p:cNvSpPr/>
          <p:nvPr/>
        </p:nvSpPr>
        <p:spPr>
          <a:xfrm>
            <a:off x="1949450" y="5973546"/>
            <a:ext cx="9969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Комплексность деятельности по психолого-педагогическому сопровождению участников образовательных отношений</a:t>
            </a:r>
            <a:endParaRPr sz="2000" dirty="0">
              <a:solidFill>
                <a:schemeClr val="dk1"/>
              </a:solidFill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</p:txBody>
      </p:sp>
      <p:sp>
        <p:nvSpPr>
          <p:cNvPr id="818" name="Google Shape;818;p48"/>
          <p:cNvSpPr/>
          <p:nvPr/>
        </p:nvSpPr>
        <p:spPr>
          <a:xfrm>
            <a:off x="1835621" y="1852292"/>
            <a:ext cx="962217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Нормирование и согласованность алгоритмов межведомственного взаимодействия, наличие протоколов профессиональной деятельности психолога 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9" name="Google Shape;819;p48"/>
          <p:cNvSpPr txBox="1"/>
          <p:nvPr/>
        </p:nvSpPr>
        <p:spPr>
          <a:xfrm>
            <a:off x="58724" y="3943697"/>
            <a:ext cx="26341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5B9137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ПСИХОЛОГИЧЕСКАЯ</a:t>
            </a:r>
            <a:br>
              <a:rPr lang="ru-RU" b="1" dirty="0">
                <a:solidFill>
                  <a:srgbClr val="5B9137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</a:br>
            <a:r>
              <a:rPr lang="ru-RU" b="1" dirty="0">
                <a:solidFill>
                  <a:srgbClr val="5B9137"/>
                </a:solidFill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СЛУЖБА</a:t>
            </a:r>
            <a:endParaRPr b="1" dirty="0">
              <a:solidFill>
                <a:srgbClr val="5B9137"/>
              </a:solidFill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</p:txBody>
      </p:sp>
      <p:pic>
        <p:nvPicPr>
          <p:cNvPr id="820" name="Google Shape;82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88" y="12199"/>
            <a:ext cx="1269507" cy="77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A12183-DFCE-16DA-6E05-CDB2096611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7"/>
          <a:stretch/>
        </p:blipFill>
        <p:spPr>
          <a:xfrm>
            <a:off x="4528498" y="12199"/>
            <a:ext cx="7663502" cy="6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5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7569469" y="1957066"/>
            <a:ext cx="4219041" cy="1400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мониторинге приняли участие 2288 респондентов из 1979 организаций всех Федеральных округов Российской Федерации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F5E6DC-7D98-D989-E51D-7E13A7261B16}"/>
              </a:ext>
            </a:extLst>
          </p:cNvPr>
          <p:cNvSpPr txBox="1"/>
          <p:nvPr/>
        </p:nvSpPr>
        <p:spPr>
          <a:xfrm>
            <a:off x="171915" y="805644"/>
            <a:ext cx="11799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Мониторинг функциональной модели психологической службы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системе общего образования и среднего профессионального образования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Российской Федерации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Google Shape;228;p7">
            <a:extLst>
              <a:ext uri="{FF2B5EF4-FFF2-40B4-BE49-F238E27FC236}">
                <a16:creationId xmlns="" xmlns:a16="http://schemas.microsoft.com/office/drawing/2014/main" id="{A5053E81-86DE-443A-8D7D-6E1A2AB48503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BD885DF-5836-49CA-AB9A-9A6B2D6CD36B}"/>
              </a:ext>
            </a:extLst>
          </p:cNvPr>
          <p:cNvSpPr/>
          <p:nvPr/>
        </p:nvSpPr>
        <p:spPr>
          <a:xfrm>
            <a:off x="544568" y="2359065"/>
            <a:ext cx="6782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Основные трудности в профессиональной деятельности </a:t>
            </a:r>
            <a:b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педагога-психолога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CB2C161-0504-4755-BFBA-EC7DC7A77480}"/>
              </a:ext>
            </a:extLst>
          </p:cNvPr>
          <p:cNvSpPr/>
          <p:nvPr/>
        </p:nvSpPr>
        <p:spPr>
          <a:xfrm>
            <a:off x="665463" y="3493447"/>
            <a:ext cx="108851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Несоответствие нагрузки на одну штатную единицу педагога-психолога – 1237 чел.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Невозможность оказания оперативной психолого-педагогической поддержки родителям</a:t>
            </a:r>
            <a:b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(законным представителям) в связи с высокой нагрузкой – 605 чел.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Отсутствие практических навыков работы с обучающимися разных целевых групп – 565 чел.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Недостаточная информированность обучающихся, родителей (законных представителей), педагогических работников о возможности получения психологической помощи – 430 чел.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Недостаточный уровень квалификации – 331 чел.</a:t>
            </a:r>
          </a:p>
        </p:txBody>
      </p:sp>
    </p:spTree>
    <p:extLst>
      <p:ext uri="{BB962C8B-B14F-4D97-AF65-F5344CB8AC3E}">
        <p14:creationId xmlns:p14="http://schemas.microsoft.com/office/powerpoint/2010/main" val="140666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4D67000-E604-494C-9FAD-FF1D6838608E}"/>
              </a:ext>
            </a:extLst>
          </p:cNvPr>
          <p:cNvSpPr/>
          <p:nvPr/>
        </p:nvSpPr>
        <p:spPr>
          <a:xfrm>
            <a:off x="1238962" y="132084"/>
            <a:ext cx="9746899" cy="57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77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Основные проблематики, с которыми наиболее часто работает педагог-психолог </a:t>
            </a:r>
            <a:br>
              <a:rPr lang="ru-RU" sz="1577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577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 рамках психолого-педагогического сопровождения участников образовательных отношений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F6136F-26AF-4E69-9944-39771067D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06" y="-88288"/>
            <a:ext cx="1297284" cy="791222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341399FA-14BF-4891-AA60-69E6D9FB5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52957"/>
              </p:ext>
            </p:extLst>
          </p:nvPr>
        </p:nvGraphicFramePr>
        <p:xfrm>
          <a:off x="0" y="709765"/>
          <a:ext cx="12087615" cy="606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82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24</a:t>
            </a:fld>
            <a:endParaRPr/>
          </a:p>
        </p:txBody>
      </p:sp>
      <p:pic>
        <p:nvPicPr>
          <p:cNvPr id="2" name="Google Shape;879;p54">
            <a:extLst>
              <a:ext uri="{FF2B5EF4-FFF2-40B4-BE49-F238E27FC236}">
                <a16:creationId xmlns="" xmlns:a16="http://schemas.microsoft.com/office/drawing/2014/main" id="{8FBF988A-D30D-D0B2-31A0-9620B8A1F4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4638" y="-14936"/>
            <a:ext cx="1692676" cy="1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1">
            <a:extLst>
              <a:ext uri="{FF2B5EF4-FFF2-40B4-BE49-F238E27FC236}">
                <a16:creationId xmlns="" xmlns:a16="http://schemas.microsoft.com/office/drawing/2014/main" id="{5792B882-30A9-2786-EC18-1DDAE6D2A7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9522" y="135002"/>
            <a:ext cx="2070439" cy="836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FCE05A-9D87-E096-196A-E5A6E1953C85}"/>
              </a:ext>
            </a:extLst>
          </p:cNvPr>
          <p:cNvSpPr txBox="1"/>
          <p:nvPr/>
        </p:nvSpPr>
        <p:spPr>
          <a:xfrm>
            <a:off x="175365" y="906793"/>
            <a:ext cx="9206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Письмо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России от 11 августа 2023 г.  № АБ-3386/07 «О направлении алгоритма» (вместе с «Алгоритмом сопровождения в дошкольных образовательных, общеобразовательных, профессиональных образовательных организациях и образовательных организациях высшего образования детей ветеранов (участников) специальной военной операции, обучающихся в соответствующих организациях, в целях оказания таким детям необходимой помощи, в том числе психологической»)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Рисунок 6" descr="Изображение выглядит как шаблон, пиксель, шов&#10;&#10;Автоматически созданное описание">
            <a:extLst>
              <a:ext uri="{FF2B5EF4-FFF2-40B4-BE49-F238E27FC236}">
                <a16:creationId xmlns="" xmlns:a16="http://schemas.microsoft.com/office/drawing/2014/main" id="{70530CFB-BF59-AB29-5294-5829B1965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932" y="1243059"/>
            <a:ext cx="1735667" cy="1703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CBB0D9-C77C-8182-7E31-0BB7AD192798}"/>
              </a:ext>
            </a:extLst>
          </p:cNvPr>
          <p:cNvSpPr txBox="1"/>
          <p:nvPr/>
        </p:nvSpPr>
        <p:spPr>
          <a:xfrm>
            <a:off x="905511" y="3389021"/>
            <a:ext cx="10756900" cy="275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333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 целях оказания психолого-педагогической помощи обучающимся из числа семей ветеранов (участников) специальной военной операции подготовлен алгоритм сопровождения 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 дошкольных образовательных, общеобразовательных, профессиональных образовательных организациях и образовательных организациях высшего образования детей ветеранов (участников) специальной военной операции, обучающихся в соответствующих организациях.</a:t>
            </a:r>
          </a:p>
          <a:p>
            <a:pPr algn="just" fontAlgn="base">
              <a:spcAft>
                <a:spcPts val="1333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Он включает в себя рекомендации для администрации, педагогических работников (воспитателей дошкольных образовательных организаций, классных руководителей, кураторов групп, заместителей деканов по воспитательной работе, социальных педагогов, педагогов-психологов (психологов) и иных специалистов образовательных организаций.</a:t>
            </a:r>
          </a:p>
        </p:txBody>
      </p:sp>
      <p:grpSp>
        <p:nvGrpSpPr>
          <p:cNvPr id="17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46885" y="201800"/>
            <a:ext cx="8592399" cy="541893"/>
            <a:chOff x="615187" y="231889"/>
            <a:chExt cx="9436734" cy="568592"/>
          </a:xfrm>
        </p:grpSpPr>
        <p:sp>
          <p:nvSpPr>
            <p:cNvPr id="18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228;p7">
            <a:extLst>
              <a:ext uri="{FF2B5EF4-FFF2-40B4-BE49-F238E27FC236}">
                <a16:creationId xmlns="" xmlns:a16="http://schemas.microsoft.com/office/drawing/2014/main" id="{2027FAEC-68E4-41E2-9779-D82C55F0459C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25</a:t>
            </a:fld>
            <a:endParaRPr/>
          </a:p>
        </p:txBody>
      </p:sp>
      <p:grpSp>
        <p:nvGrpSpPr>
          <p:cNvPr id="170" name="Google Shape;170;p20"/>
          <p:cNvGrpSpPr/>
          <p:nvPr/>
        </p:nvGrpSpPr>
        <p:grpSpPr>
          <a:xfrm>
            <a:off x="11072791" y="971987"/>
            <a:ext cx="1910839" cy="670347"/>
            <a:chOff x="0" y="-89483"/>
            <a:chExt cx="812800" cy="398100"/>
          </a:xfrm>
          <a:solidFill>
            <a:srgbClr val="69B558"/>
          </a:solidFill>
        </p:grpSpPr>
        <p:sp>
          <p:nvSpPr>
            <p:cNvPr id="171" name="Google Shape;171;p20"/>
            <p:cNvSpPr/>
            <p:nvPr/>
          </p:nvSpPr>
          <p:spPr>
            <a:xfrm>
              <a:off x="0" y="0"/>
              <a:ext cx="812800" cy="302744"/>
            </a:xfrm>
            <a:custGeom>
              <a:avLst/>
              <a:gdLst/>
              <a:ahLst/>
              <a:cxnLst/>
              <a:rect l="l" t="t" r="r" b="b"/>
              <a:pathLst>
                <a:path w="812800" h="302744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02744"/>
                  </a:lnTo>
                  <a:lnTo>
                    <a:pt x="0" y="302744"/>
                  </a:lnTo>
                  <a:close/>
                </a:path>
              </a:pathLst>
            </a:custGeom>
            <a:grpFill/>
            <a:ln>
              <a:solidFill>
                <a:srgbClr val="69B558"/>
              </a:solidFill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0" y="-89483"/>
              <a:ext cx="812700" cy="398100"/>
            </a:xfrm>
            <a:prstGeom prst="rect">
              <a:avLst/>
            </a:prstGeom>
            <a:grpFill/>
            <a:ln>
              <a:solidFill>
                <a:srgbClr val="69B558"/>
              </a:solidFill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Google Shape;879;p54">
            <a:extLst>
              <a:ext uri="{FF2B5EF4-FFF2-40B4-BE49-F238E27FC236}">
                <a16:creationId xmlns="" xmlns:a16="http://schemas.microsoft.com/office/drawing/2014/main" id="{83F7DD21-3993-724C-C9E9-46AD315572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9961" y="-54381"/>
            <a:ext cx="1692676" cy="1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1">
            <a:extLst>
              <a:ext uri="{FF2B5EF4-FFF2-40B4-BE49-F238E27FC236}">
                <a16:creationId xmlns="" xmlns:a16="http://schemas.microsoft.com/office/drawing/2014/main" id="{A96EF569-A0E4-9674-D285-99BED11349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9522" y="135002"/>
            <a:ext cx="2070439" cy="836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BAB0E3-AAB0-7FEE-5C04-A6FD4D902F06}"/>
              </a:ext>
            </a:extLst>
          </p:cNvPr>
          <p:cNvSpPr txBox="1"/>
          <p:nvPr/>
        </p:nvSpPr>
        <p:spPr>
          <a:xfrm>
            <a:off x="103553" y="461807"/>
            <a:ext cx="8475735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Письмо </a:t>
            </a:r>
            <a:r>
              <a:rPr lang="ru-RU" sz="1933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Минпросвещения</a:t>
            </a:r>
            <a: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России от 29.03.2024 </a:t>
            </a:r>
            <a:b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№</a:t>
            </a:r>
            <a:r>
              <a:rPr lang="en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АБ-1122/07 «О направлении рекомендаций» (вместе </a:t>
            </a:r>
            <a:b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93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 «Рекомендациями по организации комплексного сопровождения обучающихся, родители (законные представители) которых являются ветеранами (участниками) специальной военной операции»)</a:t>
            </a:r>
          </a:p>
        </p:txBody>
      </p:sp>
      <p:cxnSp>
        <p:nvCxnSpPr>
          <p:cNvPr id="6" name="Google Shape;149;p18">
            <a:extLst>
              <a:ext uri="{FF2B5EF4-FFF2-40B4-BE49-F238E27FC236}">
                <a16:creationId xmlns="" xmlns:a16="http://schemas.microsoft.com/office/drawing/2014/main" id="{7C1B991C-1065-F675-7C3C-94DFE18736BC}"/>
              </a:ext>
            </a:extLst>
          </p:cNvPr>
          <p:cNvCxnSpPr/>
          <p:nvPr/>
        </p:nvCxnSpPr>
        <p:spPr>
          <a:xfrm>
            <a:off x="-3131913" y="2072504"/>
            <a:ext cx="11711200" cy="0"/>
          </a:xfrm>
          <a:prstGeom prst="straightConnector1">
            <a:avLst/>
          </a:prstGeom>
          <a:noFill/>
          <a:ln w="9525" cap="flat" cmpd="sng">
            <a:solidFill>
              <a:srgbClr val="69B55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Рисунок 7" descr="Изображение выглядит как шаблон, шов&#10;&#10;Автоматически созданное описание">
            <a:extLst>
              <a:ext uri="{FF2B5EF4-FFF2-40B4-BE49-F238E27FC236}">
                <a16:creationId xmlns="" xmlns:a16="http://schemas.microsoft.com/office/drawing/2014/main" id="{185E31A7-B2F2-E57A-F225-11D643F5E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599" y="1983115"/>
            <a:ext cx="1466383" cy="1491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08974E-EA08-BD3E-A0BD-291972B7015B}"/>
              </a:ext>
            </a:extLst>
          </p:cNvPr>
          <p:cNvSpPr txBox="1"/>
          <p:nvPr/>
        </p:nvSpPr>
        <p:spPr>
          <a:xfrm>
            <a:off x="848742" y="2434882"/>
            <a:ext cx="8765998" cy="4244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ru-RU" sz="2400" dirty="0">
                <a:solidFill>
                  <a:srgbClr val="2125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Рекомендации представляют собой систему ориентиров, которая поможет классным руководителям, педагогам-психологам, социальным педагогам и другим педагогическим работникам организовать эффективную работу с этой категорией обучающихся. </a:t>
            </a:r>
          </a:p>
          <a:p>
            <a:pPr algn="just">
              <a:spcAft>
                <a:spcPts val="667"/>
              </a:spcAft>
            </a:pPr>
            <a:r>
              <a:rPr lang="ru-RU" sz="2400" dirty="0">
                <a:solidFill>
                  <a:srgbClr val="2125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Рекомендации включают единую базу данных, содержащую информацию о доступных программных продуктах и услугах, возможностях психолого-педагогической поддержки и организации образовательного маршрута для обучающихся, родители (законные представители) которых являются ветеранами (участниками) СВО.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Google Shape;289;p27">
            <a:extLst>
              <a:ext uri="{FF2B5EF4-FFF2-40B4-BE49-F238E27FC236}">
                <a16:creationId xmlns="" xmlns:a16="http://schemas.microsoft.com/office/drawing/2014/main" id="{AF4EEEC2-9259-D45D-3771-64BCA1FE7D58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747" t="63228" r="76903" b="19228"/>
          <a:stretch/>
        </p:blipFill>
        <p:spPr>
          <a:xfrm>
            <a:off x="0" y="2425284"/>
            <a:ext cx="731599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89;p27">
            <a:extLst>
              <a:ext uri="{FF2B5EF4-FFF2-40B4-BE49-F238E27FC236}">
                <a16:creationId xmlns="" xmlns:a16="http://schemas.microsoft.com/office/drawing/2014/main" id="{D0F45BB5-1CDD-582F-94CA-A49241056D7F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747" t="63228" r="76903" b="19228"/>
          <a:stretch/>
        </p:blipFill>
        <p:spPr>
          <a:xfrm>
            <a:off x="-1" y="4360639"/>
            <a:ext cx="731599" cy="60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981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8E9E5E-8567-CB31-5AA4-3DC50076C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87319"/>
            <a:ext cx="12192001" cy="297565"/>
          </a:xfrm>
          <a:prstGeom prst="rect">
            <a:avLst/>
          </a:prstGeom>
        </p:spPr>
      </p:pic>
      <p:sp>
        <p:nvSpPr>
          <p:cNvPr id="876" name="Google Shape;876;p54"/>
          <p:cNvSpPr txBox="1"/>
          <p:nvPr/>
        </p:nvSpPr>
        <p:spPr>
          <a:xfrm>
            <a:off x="5455008" y="1851663"/>
            <a:ext cx="626731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eaLnBrk="0" fontAlgn="base" hangingPunct="0"/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Verdana"/>
              </a:rPr>
              <a:t>В методических рекомендациях представлен перечень нормативных правовых документов, регламентирующих деятельность педагога-психолога (психолога в сфере образования), приведены ее цели и задачи, основные виды </a:t>
            </a:r>
            <a:b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Verdana"/>
              </a:rPr>
            </a:b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Verdana"/>
              </a:rPr>
              <a:t>и направления в соответствии с профессиональным стандартом «Педагог-психолог (психолог в сфере образования)».</a:t>
            </a:r>
          </a:p>
          <a:p>
            <a:pPr algn="just" eaLnBrk="0" fontAlgn="base" hangingPunct="0"/>
            <a:endParaRPr lang="ru-RU" sz="800"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  <a:sym typeface="Verdana"/>
            </a:endParaRPr>
          </a:p>
          <a:p>
            <a:pPr algn="just" eaLnBrk="0" fontAlgn="base" hangingPunct="0"/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Verdana"/>
              </a:rPr>
              <a:t>Представлены формы отчетной документации по результатам профессиональной деятельности педагога-психолога (психолога в сфере образования), описаны алгоритм взаимодействия образовательной организации с психолого-медико-педагогической комиссией, алгоритм межведомственного взаимодействия при чрезвычайном происшествии с несовершеннолетними.</a:t>
            </a:r>
            <a:endParaRPr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  <a:sym typeface="Verdana"/>
            </a:endParaRPr>
          </a:p>
        </p:txBody>
      </p:sp>
      <p:sp>
        <p:nvSpPr>
          <p:cNvPr id="6" name="Google Shape;547;p27">
            <a:extLst>
              <a:ext uri="{FF2B5EF4-FFF2-40B4-BE49-F238E27FC236}">
                <a16:creationId xmlns="" xmlns:a16="http://schemas.microsoft.com/office/drawing/2014/main" id="{620AEB39-D595-0A2C-E327-ADE8CE9DE2D4}"/>
              </a:ext>
            </a:extLst>
          </p:cNvPr>
          <p:cNvSpPr/>
          <p:nvPr/>
        </p:nvSpPr>
        <p:spPr>
          <a:xfrm>
            <a:off x="4985334" y="105726"/>
            <a:ext cx="7206666" cy="1023873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alt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1EBB33-7D39-5EFA-5F9E-599879DDE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03" y="254281"/>
            <a:ext cx="1178126" cy="718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9C29D9-013D-4A0C-2A17-090F6D32C26F}"/>
              </a:ext>
            </a:extLst>
          </p:cNvPr>
          <p:cNvSpPr txBox="1"/>
          <p:nvPr/>
        </p:nvSpPr>
        <p:spPr>
          <a:xfrm>
            <a:off x="4891484" y="151889"/>
            <a:ext cx="5327076" cy="923330"/>
          </a:xfrm>
          <a:prstGeom prst="rect">
            <a:avLst/>
          </a:prstGeom>
          <a:solidFill>
            <a:srgbClr val="DBECD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Научно-методическое обеспечение </a:t>
            </a:r>
          </a:p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психолого-педагогического сопровождения </a:t>
            </a:r>
            <a:b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образовательной деятельности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004877" cy="68848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4B41E79-E3E1-230E-C553-092DD58D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7689" y="387756"/>
            <a:ext cx="1117114" cy="45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5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52" y="914400"/>
            <a:ext cx="9827895" cy="5839765"/>
          </a:xfrm>
          <a:prstGeom prst="rect">
            <a:avLst/>
          </a:prstGeom>
        </p:spPr>
      </p:pic>
      <p:sp>
        <p:nvSpPr>
          <p:cNvPr id="3" name="Google Shape;547;p27">
            <a:extLst>
              <a:ext uri="{FF2B5EF4-FFF2-40B4-BE49-F238E27FC236}">
                <a16:creationId xmlns="" xmlns:a16="http://schemas.microsoft.com/office/drawing/2014/main" id="{4AA54E2C-363E-7D4A-E1BB-DC5A5C6CD9BD}"/>
              </a:ext>
            </a:extLst>
          </p:cNvPr>
          <p:cNvSpPr/>
          <p:nvPr/>
        </p:nvSpPr>
        <p:spPr>
          <a:xfrm>
            <a:off x="0" y="76582"/>
            <a:ext cx="12192000" cy="837818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alt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96" y="220854"/>
            <a:ext cx="9291893" cy="5492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Алгоритм ведения примерного перечня документации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педагога-психолога в образовательной организации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87CEAC-E53A-48C6-298F-383449BE5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22" y="4644"/>
            <a:ext cx="1491631" cy="909756"/>
          </a:xfrm>
          <a:prstGeom prst="rect">
            <a:avLst/>
          </a:prstGeom>
        </p:spPr>
      </p:pic>
      <p:pic>
        <p:nvPicPr>
          <p:cNvPr id="8" name="Google Shape;97;p1">
            <a:extLst>
              <a:ext uri="{FF2B5EF4-FFF2-40B4-BE49-F238E27FC236}">
                <a16:creationId xmlns="" xmlns:a16="http://schemas.microsoft.com/office/drawing/2014/main" id="{99EF5920-62A8-73EA-C8CE-CB425AAF52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0656" y="169046"/>
            <a:ext cx="1552829" cy="62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28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4"/>
          <p:cNvSpPr/>
          <p:nvPr/>
        </p:nvSpPr>
        <p:spPr>
          <a:xfrm>
            <a:off x="2838986" y="129475"/>
            <a:ext cx="9353015" cy="923331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0" fontAlgn="base" hangingPunct="0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Заголовок 3">
            <a:extLst>
              <a:ext uri="{FF2B5EF4-FFF2-40B4-BE49-F238E27FC236}">
                <a16:creationId xmlns="" xmlns:a16="http://schemas.microsoft.com/office/drawing/2014/main" id="{E5983738-ED1B-CCC4-40B7-A07125A56973}"/>
              </a:ext>
            </a:extLst>
          </p:cNvPr>
          <p:cNvSpPr txBox="1">
            <a:spLocks/>
          </p:cNvSpPr>
          <p:nvPr/>
        </p:nvSpPr>
        <p:spPr>
          <a:xfrm>
            <a:off x="2317446" y="215225"/>
            <a:ext cx="7462387" cy="523825"/>
          </a:xfrm>
          <a:prstGeom prst="rect">
            <a:avLst/>
          </a:prstGeom>
        </p:spPr>
        <p:txBody>
          <a:bodyPr/>
          <a:lstStyle>
            <a:lvl1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030A0"/>
                </a:solidFill>
                <a:latin typeface="Philosopher" panose="02000803000000020004" pitchFamily="2" charset="-52"/>
                <a:ea typeface="+mj-ea"/>
                <a:cs typeface="+mj-cs"/>
              </a:defRPr>
            </a:lvl1pPr>
            <a:lvl2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2pPr>
            <a:lvl3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3pPr>
            <a:lvl4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4pPr>
            <a:lvl5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5pPr>
            <a:lvl6pPr marL="457189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6pPr>
            <a:lvl7pPr marL="914377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7pPr>
            <a:lvl8pPr marL="1371566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8pPr>
            <a:lvl9pPr marL="1828754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Научно-методическое обеспечение </a:t>
            </a:r>
            <a:b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психолого-педагогического</a:t>
            </a:r>
          </a:p>
          <a:p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сопровождения образовательной деятельности</a:t>
            </a:r>
          </a:p>
          <a:p>
            <a:endParaRPr lang="ru-RU" altLang="ru-RU" sz="2000" b="1" dirty="0"/>
          </a:p>
          <a:p>
            <a:endParaRPr lang="ru-RU" altLang="ru-RU" sz="2000" b="1" dirty="0"/>
          </a:p>
          <a:p>
            <a:endParaRPr lang="ru-RU" altLang="ru-RU" sz="2000" b="1" dirty="0"/>
          </a:p>
        </p:txBody>
      </p:sp>
      <p:pic>
        <p:nvPicPr>
          <p:cNvPr id="5" name="Рисунок 4" descr="Изображение выглядит как текст, снимок экрана, логотип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E4BCF53A-3A70-2744-854F-B4A1FFD2A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80" y="2938716"/>
            <a:ext cx="2759423" cy="3919284"/>
          </a:xfrm>
          <a:prstGeom prst="rect">
            <a:avLst/>
          </a:prstGeom>
        </p:spPr>
      </p:pic>
      <p:pic>
        <p:nvPicPr>
          <p:cNvPr id="7" name="Рисунок 6" descr="Изображение выглядит как шаблон, прямоугольный, пикс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434FC564-76C0-ED6C-C5E7-A76265FA8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" y="5085266"/>
            <a:ext cx="1689100" cy="163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38985" cy="3990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67224" y="1377218"/>
            <a:ext cx="8085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/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Verdana"/>
              </a:rPr>
              <a:t>С 2022 года Министерством просвещения Российской Федерации рекомендована и реализуется ежегодная практика (раз в полугодие) проведения Недели психологии в образовательных организациях. </a:t>
            </a:r>
          </a:p>
        </p:txBody>
      </p:sp>
      <p:sp>
        <p:nvSpPr>
          <p:cNvPr id="9" name="Google Shape;152;p4"/>
          <p:cNvSpPr txBox="1"/>
          <p:nvPr/>
        </p:nvSpPr>
        <p:spPr>
          <a:xfrm>
            <a:off x="5610219" y="2384306"/>
            <a:ext cx="6142227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eaLnBrk="0" fontAlgn="base" hangingPunct="0"/>
            <a:r>
              <a:rPr lang="ru-RU" b="1" dirty="0">
                <a:solidFill>
                  <a:srgbClr val="4A66AC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Times New Roman"/>
              </a:rPr>
              <a:t>Цель проведения: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Times New Roman"/>
              </a:rPr>
              <a:t>создание условий для формирования и обеспечения психологической безопасности </a:t>
            </a:r>
          </a:p>
          <a:p>
            <a:pPr algn="just" eaLnBrk="0" fontAlgn="base" hangingPunct="0"/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Times New Roman"/>
              </a:rPr>
              <a:t>образовательной среды, а также обеспечения защиты участников образовательных отношений от угроз (в том числе препятствующих благополучию их психического </a:t>
            </a:r>
          </a:p>
          <a:p>
            <a:pPr algn="just" eaLnBrk="0" fontAlgn="base" hangingPunct="0"/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  <a:sym typeface="Times New Roman"/>
              </a:rPr>
              <a:t>здоровья), установления и поддержания благоприятного психологического климата, чувства психологического благополучия</a:t>
            </a:r>
          </a:p>
          <a:p>
            <a:pPr algn="just" eaLnBrk="0" fontAlgn="base" hangingPunct="0"/>
            <a:endParaRPr lang="ru-RU"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  <a:sym typeface="Times New Roman"/>
            </a:endParaRPr>
          </a:p>
          <a:p>
            <a:pPr algn="just" eaLnBrk="0" fontAlgn="base" hangingPunct="0"/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Весенняя неделя психологии в 2024 году проводится </a:t>
            </a:r>
            <a:b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с 22 по 26 апреля в дошкольных образовательных организациях, общеобразовательных организациях </a:t>
            </a:r>
            <a:b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 профессиональных образовательных организациях</a:t>
            </a:r>
            <a:endParaRPr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B8CCEF-7645-CC91-EDAC-CCD9168B14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-27998"/>
          <a:stretch/>
        </p:blipFill>
        <p:spPr>
          <a:xfrm>
            <a:off x="5319903" y="6504007"/>
            <a:ext cx="6872097" cy="380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17EE60B-2B8E-B31C-D8D6-50E1CFF4D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22" y="109304"/>
            <a:ext cx="1491631" cy="909756"/>
          </a:xfrm>
          <a:prstGeom prst="rect">
            <a:avLst/>
          </a:prstGeom>
        </p:spPr>
      </p:pic>
      <p:pic>
        <p:nvPicPr>
          <p:cNvPr id="10" name="Google Shape;97;p1">
            <a:extLst>
              <a:ext uri="{FF2B5EF4-FFF2-40B4-BE49-F238E27FC236}">
                <a16:creationId xmlns="" xmlns:a16="http://schemas.microsoft.com/office/drawing/2014/main" id="{B448212E-55F6-E43C-A37C-03461CAC0EF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58293" y="250313"/>
            <a:ext cx="1552829" cy="62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41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3"/>
          <p:cNvSpPr/>
          <p:nvPr/>
        </p:nvSpPr>
        <p:spPr>
          <a:xfrm>
            <a:off x="4805083" y="104775"/>
            <a:ext cx="7386916" cy="923925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Научно-методическое обеспечение 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ea typeface="Verdana"/>
              <a:cs typeface="Segoe UI Semibold" panose="020B0702040204020203" pitchFamily="34" charset="0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психолого-педагогического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сопровождения образовательной деятельности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67" name="Google Shape;867;p53"/>
          <p:cNvSpPr txBox="1"/>
          <p:nvPr/>
        </p:nvSpPr>
        <p:spPr>
          <a:xfrm>
            <a:off x="5109874" y="1942449"/>
            <a:ext cx="659179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В пособии описываются условия, обеспечивающие психологическую безопасность образовательной среды, </a:t>
            </a:r>
            <a:br>
              <a:rPr lang="ru-RU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</a:br>
            <a:r>
              <a:rPr lang="ru-RU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к которым относятся не только традиционные направления работы по диагностике, просвещению, профилактике, </a:t>
            </a:r>
            <a:br>
              <a:rPr lang="ru-RU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</a:br>
            <a:r>
              <a:rPr lang="ru-RU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но и формирование благоприятного социально-психологического климата в учебных коллективах, реализация технологий диалогического воспитания, построение комплексной системы оказания экстренной психологической помощи участникам образовательных отношений и др.</a:t>
            </a:r>
            <a:endParaRPr b="0" i="0" dirty="0"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</p:txBody>
      </p:sp>
      <p:pic>
        <p:nvPicPr>
          <p:cNvPr id="868" name="Google Shape;86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783137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69" name="Google Shape;86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0635" y="4611045"/>
            <a:ext cx="1892961" cy="189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44438" y="21462"/>
            <a:ext cx="1269507" cy="77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6323290-18F7-487A-5E0E-41A4682D24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-27998"/>
          <a:stretch/>
        </p:blipFill>
        <p:spPr>
          <a:xfrm>
            <a:off x="4805083" y="6504007"/>
            <a:ext cx="7386917" cy="3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" panose="020B0604030504040204" pitchFamily="34" charset="-120"/>
                <a:cs typeface="Segoe UI Light" panose="020B0502040204020203" pitchFamily="34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98612" y="799217"/>
            <a:ext cx="107113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Федеральный закон «Об образовании в Российской Федерации»</a:t>
            </a:r>
            <a:b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внесенные поправки от 08.08.2024 г., вступают в силу 01.03.2025 г.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236828" y="1877735"/>
            <a:ext cx="10434915" cy="691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Статья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Компетенция, права, обязанности и ответственность образовательной организации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22" y="3023248"/>
            <a:ext cx="11877178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Часть 6</a:t>
            </a:r>
            <a:r>
              <a:rPr lang="ru-RU" sz="2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п. 4 введен Федеральным законом от 08.08.2024 N </a:t>
            </a:r>
            <a:r>
              <a:rPr lang="ru-RU" sz="2400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315-ФЗ:</a:t>
            </a:r>
            <a:endParaRPr lang="ru-RU" sz="2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создавать </a:t>
            </a:r>
            <a:r>
              <a:rPr lang="ru-RU" sz="24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специальные условия для получения образования обучающимися с ограниченными возможностями здоровья, инвалидами (детьми-инвалидами) в соответствии с рекомендациями психолого-медико-педагогической комиссии, а для инвалидов (детей-инвалидов) также в соответствии с индивидуальной программой реабилитации и </a:t>
            </a:r>
            <a:r>
              <a:rPr lang="ru-RU" sz="2400" b="1" dirty="0" err="1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абилитации</a:t>
            </a:r>
            <a:r>
              <a:rPr lang="ru-RU" sz="24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инвалида (ребенка-инвалида</a:t>
            </a:r>
            <a:r>
              <a:rPr lang="ru-RU" sz="2400" b="1" dirty="0" smtClean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).</a:t>
            </a:r>
            <a:r>
              <a:rPr lang="ru-RU" sz="2400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lang="ru-RU" sz="24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4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0"/>
          <p:cNvSpPr/>
          <p:nvPr/>
        </p:nvSpPr>
        <p:spPr>
          <a:xfrm>
            <a:off x="4469026" y="104775"/>
            <a:ext cx="7722973" cy="923925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Научно-методическое обеспечение 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ea typeface="Verdana"/>
              <a:cs typeface="Segoe UI Semibold" panose="020B0702040204020203" pitchFamily="34" charset="0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психолого-педагогического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сопровождения образовательной деятельности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9" name="Google Shape;839;p50"/>
          <p:cNvSpPr/>
          <p:nvPr/>
        </p:nvSpPr>
        <p:spPr>
          <a:xfrm>
            <a:off x="5025266" y="1677482"/>
            <a:ext cx="6610491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Рассмотрен отечественный опыт оказания экстренной психологической помощи, а также основные направления психолого-педагогического сопровождения обучающихся, находящихся в кризисном эмоциональном состоянии. </a:t>
            </a:r>
            <a:endParaRPr sz="1800" dirty="0"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egoe UI Light" panose="020B0502040204020203" pitchFamily="34" charset="0"/>
              <a:ea typeface="Verdana"/>
              <a:cs typeface="Segoe UI Light" panose="020B0502040204020203" pitchFamily="34" charset="0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Segoe UI Light" panose="020B0502040204020203" pitchFamily="34" charset="0"/>
                <a:ea typeface="Verdana"/>
                <a:cs typeface="Segoe UI Light" panose="020B0502040204020203" pitchFamily="34" charset="0"/>
                <a:sym typeface="Verdana"/>
              </a:rPr>
              <a:t>Важным содержательным элементом данного учебно-методического пособия являются представленные алгоритмы действия педагога-психолога при работе с родителями и детьми, находящимися в кризисном состоянии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40" name="Google Shape;840;p50" descr="ОРГАНИЗАЦИЯ ДЕЯТЕЛЬНОСТИ ПО ОКАЗАНИЮ ЭКСТРЕННОЙ ПСИХОЛОГИЧЕСКОЙ ПОМОЩИ ОБУЧАЮЩИМСЯ В СИСТЕМЕ ОБРАЗОВАНИЯ.jpg (509 KB)"/>
          <p:cNvPicPr preferRelativeResize="0"/>
          <p:nvPr/>
        </p:nvPicPr>
        <p:blipFill rotWithShape="1">
          <a:blip r:embed="rId3">
            <a:alphaModFix/>
          </a:blip>
          <a:srcRect b="2593"/>
          <a:stretch/>
        </p:blipFill>
        <p:spPr>
          <a:xfrm>
            <a:off x="0" y="0"/>
            <a:ext cx="4572000" cy="68341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41" name="Google Shape;841;p50" descr="http://qrcoder.ru/code/?https%3A%2F%2Felibrary.ru%2Fitem.asp%3Fid%3D50417891&amp;4&amp;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7356" y="4627960"/>
            <a:ext cx="1928743" cy="192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1727" y="104775"/>
            <a:ext cx="1269507" cy="77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F92714-EA0E-B19C-2AC8-0464EA3E81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-27998"/>
          <a:stretch/>
        </p:blipFill>
        <p:spPr>
          <a:xfrm>
            <a:off x="4572001" y="6504007"/>
            <a:ext cx="7620000" cy="3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A6A5BA6-0188-790B-FC80-7CF128E3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7"/>
          <a:stretch/>
        </p:blipFill>
        <p:spPr>
          <a:xfrm>
            <a:off x="4540939" y="2261"/>
            <a:ext cx="7663502" cy="631824"/>
          </a:xfrm>
          <a:prstGeom prst="rect">
            <a:avLst/>
          </a:prstGeom>
        </p:spPr>
      </p:pic>
      <p:sp>
        <p:nvSpPr>
          <p:cNvPr id="196" name="Google Shape;196;p10"/>
          <p:cNvSpPr txBox="1"/>
          <p:nvPr/>
        </p:nvSpPr>
        <p:spPr>
          <a:xfrm>
            <a:off x="3660529" y="83801"/>
            <a:ext cx="105435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latin typeface="Segoe UI Semibold" panose="020B0702040204020203" pitchFamily="34" charset="0"/>
                <a:ea typeface="Quattrocento Sans"/>
                <a:cs typeface="Segoe UI Semibold" panose="020B0702040204020203" pitchFamily="34" charset="0"/>
                <a:sym typeface="Quattrocento Sans"/>
              </a:rPr>
              <a:t>Навигатор профилактики девиантного поведения </a:t>
            </a:r>
            <a:endParaRPr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2949"/>
            <a:ext cx="1491631" cy="9097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8;p11">
            <a:extLst>
              <a:ext uri="{FF2B5EF4-FFF2-40B4-BE49-F238E27FC236}">
                <a16:creationId xmlns="" xmlns:a16="http://schemas.microsoft.com/office/drawing/2014/main" id="{2E9E82BF-DDF9-4D02-9BDC-74085DBB9136}"/>
              </a:ext>
            </a:extLst>
          </p:cNvPr>
          <p:cNvSpPr/>
          <p:nvPr/>
        </p:nvSpPr>
        <p:spPr>
          <a:xfrm>
            <a:off x="8658808" y="1525957"/>
            <a:ext cx="3125756" cy="4397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49932D-7761-49DB-9778-3E255D14E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76115"/>
            <a:ext cx="8186393" cy="609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674218-2D60-4C42-BE24-4D57EFFE391E}"/>
              </a:ext>
            </a:extLst>
          </p:cNvPr>
          <p:cNvSpPr txBox="1"/>
          <p:nvPr/>
        </p:nvSpPr>
        <p:spPr>
          <a:xfrm>
            <a:off x="8826759" y="1797698"/>
            <a:ext cx="28644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https://mgppu.ru/about/publications/deviant_behaviour</a:t>
            </a:r>
            <a:endParaRPr lang="ru-RU"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1FF5D6-A21D-45FE-9565-ECE6CFF38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1224" y="3212790"/>
            <a:ext cx="2180924" cy="21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5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3C709FC-0702-46B3-BB56-1A40CF5DF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9" y="1077333"/>
            <a:ext cx="1683893" cy="1683893"/>
          </a:xfrm>
          <a:prstGeom prst="rect">
            <a:avLst/>
          </a:prstGeom>
        </p:spPr>
      </p:pic>
      <p:sp>
        <p:nvSpPr>
          <p:cNvPr id="42" name="object 24">
            <a:extLst>
              <a:ext uri="{FF2B5EF4-FFF2-40B4-BE49-F238E27FC236}">
                <a16:creationId xmlns="" xmlns:a16="http://schemas.microsoft.com/office/drawing/2014/main" id="{9247FFD5-E846-4DD6-9BF5-F3F0B9F8A6A5}"/>
              </a:ext>
            </a:extLst>
          </p:cNvPr>
          <p:cNvSpPr txBox="1"/>
          <p:nvPr/>
        </p:nvSpPr>
        <p:spPr>
          <a:xfrm>
            <a:off x="3162127" y="1450742"/>
            <a:ext cx="7928447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eaLnBrk="0" fontAlgn="base" hangingPunct="0">
              <a:spcBef>
                <a:spcPts val="95"/>
              </a:spcBef>
              <a:spcAft>
                <a:spcPct val="0"/>
              </a:spcAft>
            </a:pPr>
            <a:r>
              <a:rPr lang="ru-RU" spc="-10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Официальная страница </a:t>
            </a:r>
            <a:r>
              <a:rPr lang="ru-RU" spc="-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Федерального</a:t>
            </a:r>
            <a:r>
              <a:rPr lang="ru-RU" spc="4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pc="-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координационного</a:t>
            </a:r>
            <a:r>
              <a:rPr lang="ru-RU" spc="60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pc="-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центра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по</a:t>
            </a:r>
            <a:r>
              <a:rPr lang="ru-RU" spc="-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обеспечению</a:t>
            </a:r>
            <a:r>
              <a:rPr lang="ru-RU" spc="-40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pc="-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психологической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службы</a:t>
            </a:r>
            <a:r>
              <a:rPr lang="ru-RU" spc="-3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в системе</a:t>
            </a:r>
            <a:r>
              <a:rPr lang="ru-RU" spc="-3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образования</a:t>
            </a:r>
            <a:r>
              <a:rPr lang="ru-RU" spc="-1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Российской</a:t>
            </a:r>
            <a:r>
              <a:rPr lang="ru-RU" spc="-15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Федерации</a:t>
            </a:r>
            <a:r>
              <a:rPr lang="ru-RU" spc="-10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ВКонтакте</a:t>
            </a:r>
            <a:endParaRPr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2B73440-2976-4888-8A92-4BF297E5A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72" y="2836630"/>
            <a:ext cx="1683893" cy="1683893"/>
          </a:xfrm>
          <a:prstGeom prst="rect">
            <a:avLst/>
          </a:prstGeom>
        </p:spPr>
      </p:pic>
      <p:sp>
        <p:nvSpPr>
          <p:cNvPr id="45" name="object 24">
            <a:extLst>
              <a:ext uri="{FF2B5EF4-FFF2-40B4-BE49-F238E27FC236}">
                <a16:creationId xmlns="" xmlns:a16="http://schemas.microsoft.com/office/drawing/2014/main" id="{561E505B-81CA-463D-8F4C-CD8F907B6D33}"/>
              </a:ext>
            </a:extLst>
          </p:cNvPr>
          <p:cNvSpPr txBox="1"/>
          <p:nvPr/>
        </p:nvSpPr>
        <p:spPr>
          <a:xfrm>
            <a:off x="4312004" y="3333556"/>
            <a:ext cx="679182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eaLnBrk="0" fontAlgn="base" hangingPunct="0">
              <a:spcBef>
                <a:spcPts val="95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Информационный канал «Психологическая служба образования»</a:t>
            </a:r>
            <a:r>
              <a:rPr lang="en-US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ВКонтакте</a:t>
            </a:r>
            <a:endParaRPr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Google Shape;547;p27">
            <a:extLst>
              <a:ext uri="{FF2B5EF4-FFF2-40B4-BE49-F238E27FC236}">
                <a16:creationId xmlns="" xmlns:a16="http://schemas.microsoft.com/office/drawing/2014/main" id="{057CDF3D-18CB-DF1E-A999-AA03CAE0834B}"/>
              </a:ext>
            </a:extLst>
          </p:cNvPr>
          <p:cNvSpPr/>
          <p:nvPr/>
        </p:nvSpPr>
        <p:spPr>
          <a:xfrm>
            <a:off x="0" y="92173"/>
            <a:ext cx="12192000" cy="909756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0" fontAlgn="base" hangingPunct="0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  <a:sym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F14E5CC-689E-2296-8285-F12939314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69" y="63778"/>
            <a:ext cx="1491631" cy="909756"/>
          </a:xfrm>
          <a:prstGeom prst="rect">
            <a:avLst/>
          </a:prstGeom>
        </p:spPr>
      </p:pic>
      <p:sp>
        <p:nvSpPr>
          <p:cNvPr id="13" name="Заголовок 3">
            <a:extLst>
              <a:ext uri="{FF2B5EF4-FFF2-40B4-BE49-F238E27FC236}">
                <a16:creationId xmlns="" xmlns:a16="http://schemas.microsoft.com/office/drawing/2014/main" id="{839870B2-8C2C-5B36-8EF5-89CDE80BCD6D}"/>
              </a:ext>
            </a:extLst>
          </p:cNvPr>
          <p:cNvSpPr txBox="1">
            <a:spLocks/>
          </p:cNvSpPr>
          <p:nvPr/>
        </p:nvSpPr>
        <p:spPr>
          <a:xfrm>
            <a:off x="1192763" y="277631"/>
            <a:ext cx="9337050" cy="523825"/>
          </a:xfrm>
          <a:prstGeom prst="rect">
            <a:avLst/>
          </a:prstGeom>
        </p:spPr>
        <p:txBody>
          <a:bodyPr/>
          <a:lstStyle>
            <a:lvl1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030A0"/>
                </a:solidFill>
                <a:latin typeface="Philosopher" panose="02000803000000020004" pitchFamily="2" charset="-52"/>
                <a:ea typeface="+mj-ea"/>
                <a:cs typeface="+mj-cs"/>
              </a:defRPr>
            </a:lvl1pPr>
            <a:lvl2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2pPr>
            <a:lvl3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3pPr>
            <a:lvl4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4pPr>
            <a:lvl5pPr algn="ctr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7030A0"/>
                </a:solidFill>
                <a:latin typeface="Calibri Light" panose="020F0302020204030204" pitchFamily="34" charset="0"/>
              </a:defRPr>
            </a:lvl5pPr>
            <a:lvl6pPr marL="457189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6pPr>
            <a:lvl7pPr marL="914377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7pPr>
            <a:lvl8pPr marL="1371566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8pPr>
            <a:lvl9pPr marL="1828754" algn="l" defTabSz="68578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7030A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Федеральный координационный центр по обеспечению психологической службы в системе образования Российской Федерации в социальных сетях</a:t>
            </a:r>
          </a:p>
        </p:txBody>
      </p:sp>
      <p:sp>
        <p:nvSpPr>
          <p:cNvPr id="2" name="object 24">
            <a:extLst>
              <a:ext uri="{FF2B5EF4-FFF2-40B4-BE49-F238E27FC236}">
                <a16:creationId xmlns="" xmlns:a16="http://schemas.microsoft.com/office/drawing/2014/main" id="{32734BED-9552-E29A-65BD-E42F882C5D4E}"/>
              </a:ext>
            </a:extLst>
          </p:cNvPr>
          <p:cNvSpPr txBox="1"/>
          <p:nvPr/>
        </p:nvSpPr>
        <p:spPr>
          <a:xfrm>
            <a:off x="5400179" y="5261808"/>
            <a:ext cx="679182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eaLnBrk="0" fontAlgn="base" hangingPunct="0">
              <a:spcBef>
                <a:spcPts val="95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Информационный канал «Психологическое сопровождение педагогических работников»</a:t>
            </a:r>
            <a:r>
              <a:rPr lang="en-US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ВКонтакте</a:t>
            </a:r>
            <a:endParaRPr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D3778A9-4BD3-45EC-C8E7-86E943463079}"/>
              </a:ext>
            </a:extLst>
          </p:cNvPr>
          <p:cNvSpPr/>
          <p:nvPr/>
        </p:nvSpPr>
        <p:spPr>
          <a:xfrm>
            <a:off x="640331" y="6137829"/>
            <a:ext cx="2756453" cy="656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Графика, символ, графическая вставка, графический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0D9E4A41-25DA-C304-D89B-0D8562C26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57" y="4702953"/>
            <a:ext cx="1683893" cy="16838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F17DDE-993C-4F76-0147-4654CCD271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87319"/>
            <a:ext cx="12192001" cy="2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98613" y="747310"/>
            <a:ext cx="96818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Федеральный закон «Об образовании в Российской Федерации»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внесенные поправки от 08.08.2024 г., вступают в силу 01.03.2025 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98613" y="1408201"/>
            <a:ext cx="10434915" cy="691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228" y="2099883"/>
            <a:ext cx="11877178" cy="438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Часть 4.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Центр психолого-педагогической, медицинской и социальной помощи наряду с помощью, предусмотренной </a:t>
            </a:r>
            <a:r>
              <a:rPr lang="ru-RU" sz="16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частью 1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настоящей статьи, также: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оказывает помощь организациям, осуществляющим образовательную деятельность, по вопросам реализации основных общеобразовательных программ,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включая адаптированные основные общеобразовательные программы, по вопросам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обучения и воспитания обучающихся, в том числе в части: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а) психолого-педагогического сопровождения реализации основных общеобразовательных программ,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включая адаптированные основные общеобразовательные программы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помощи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разработке</a:t>
            </a:r>
            <a:r>
              <a:rPr lang="ru-RU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реализации основных общеобразовательных программ, включая адаптированные основные общеобразовательные программы, в разработке и реализации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индивидуальных учебных планов;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помощи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выборе оптимальных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методов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средств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обучения и воспитания обучающихся;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помощи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выявлении и устранении потенциальных препятствий к обучению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воспитанию обучающихся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осуществляет мониторинг эффективности оказываемой организациями, осуществляющими образовательную деятельность, психолого-педагогической, медицинской и социальной помощи детям, испытывающим трудности в освоении основных общеобразовательных программ, развитии и социальной адаптации. 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4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Microsoft JhengHei UI" panose="020B0604030504040204" pitchFamily="34" charset="-120"/>
                <a:cs typeface="Segoe UI Light" panose="020B0502040204020203" pitchFamily="34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98612" y="799217"/>
            <a:ext cx="10047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Федеральный закон «Об образовании в Российской Федерации»</a:t>
            </a:r>
            <a:b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внесенные поправки от 08.08.2024 г., вступают в силу 01.03.2025 г.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139988" y="1990083"/>
            <a:ext cx="10970598" cy="691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22" y="3023248"/>
            <a:ext cx="11877178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Часть 5</a:t>
            </a: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первое предложение приведено в следующей редакции: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При центрах психолого-педагогической, медицинской и социальной помощи создаются психолого-медико-педагогические комиссии в целях своевременного выявления детей, имеющих особенности физического и (или) психического развития и (или) отклонения в поведении, проведения их комплексного психолого-медико-педагогического обследования и подготовки по его результатам рекомендаций по организации обучения и воспитания, а также подтверждения, уточнения или изменения ранее данных рекомендаций</a:t>
            </a: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 </a:t>
            </a:r>
            <a:endParaRPr lang="ru-RU" sz="20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2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98612" y="731591"/>
            <a:ext cx="11037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Федеральный закон «Об образовании в Российской Федерации»</a:t>
            </a:r>
            <a:b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внесенные поправки от 08.08.2024 г., вступают в силу 01.03.2025 г.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139988" y="1598093"/>
            <a:ext cx="11396483" cy="691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613" y="2479170"/>
            <a:ext cx="11877178" cy="391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Часть 7</a:t>
            </a:r>
            <a:r>
              <a:rPr lang="ru-RU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введена Федеральным законом от 08.08.2024 N 315-ФЗ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Типовой порядок организации деятельности </a:t>
            </a:r>
            <a:r>
              <a:rPr lang="ru-RU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по оказанию психолого-педагогической, медицинской и социальной помощи, в том числе типовой порядок деятельности центра психолого-педагогической, медицинской и социальной помощи, </a:t>
            </a:r>
            <a:r>
              <a:rPr lang="ru-RU" sz="20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устанавливается федеральным органом исполнительной власти</a:t>
            </a:r>
            <a:r>
              <a:rPr lang="ru-RU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общего образования, по согласованию с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образования,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здравоохранения, 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населения.</a:t>
            </a:r>
            <a:endParaRPr lang="ru-RU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lang="ru-RU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98613" y="724747"/>
            <a:ext cx="1101197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Федеральный закон «Об образовании в Российской Федерации»</a:t>
            </a:r>
            <a:br>
              <a:rPr lang="ru-RU" sz="24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внесенные поправки от 08.08.2024 г., вступают в силу 01.03.2025 г.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lvl="0" algn="ctr"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98613" y="1896586"/>
            <a:ext cx="10434915" cy="40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Статья 48. Обязанности и ответственность педагогических работников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55124" y="6467823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22" y="3023248"/>
            <a:ext cx="11877178" cy="237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п. 6 в ред. Федерального </a:t>
            </a:r>
            <a:r>
              <a:rPr lang="ru-RU" sz="20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  <a:hlinkClick r:id="rId4"/>
              </a:rPr>
              <a:t>закона</a:t>
            </a: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от 08.08.2024 N 315-ФЗ</a:t>
            </a:r>
          </a:p>
          <a:p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</a:t>
            </a:r>
            <a:r>
              <a:rPr lang="ru-RU" sz="20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инвалидами (детьми-инвалидами) в части реализации адаптированных образовательных программ, использования форм, методов и средств обучения и воспитания</a:t>
            </a:r>
            <a:r>
              <a:rPr lang="ru-RU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взаимодействовать при необходимости с медицинскими организациями </a:t>
            </a:r>
            <a:r>
              <a:rPr lang="ru-RU" sz="20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 центрами психолого-педагогической, медицинской и социальной помощи</a:t>
            </a:r>
            <a:endParaRPr lang="ru-RU" sz="20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59A055D-709B-044A-BD2B-05816DFC4ED4}"/>
              </a:ext>
            </a:extLst>
          </p:cNvPr>
          <p:cNvSpPr/>
          <p:nvPr/>
        </p:nvSpPr>
        <p:spPr>
          <a:xfrm>
            <a:off x="4024692" y="227389"/>
            <a:ext cx="2665508" cy="738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Вход на портал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4FC980-2215-4744-82F6-4AD1E12D7A71}"/>
              </a:ext>
            </a:extLst>
          </p:cNvPr>
          <p:cNvSpPr/>
          <p:nvPr/>
        </p:nvSpPr>
        <p:spPr>
          <a:xfrm>
            <a:off x="98613" y="799217"/>
            <a:ext cx="96818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Федеральный закон «Об образовании в Российской Федерации»</a:t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внесенные поправки от 08.08.2024 г., вступают в силу 01.03.2025 г.</a:t>
            </a:r>
            <a:endParaRPr lang="ru-RU" dirty="0">
              <a:solidFill>
                <a:srgbClr val="5B9BD5">
                  <a:lumMod val="50000"/>
                </a:srgbClr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8932D5-518F-0A45-8D08-34FA7C923484}"/>
              </a:ext>
            </a:extLst>
          </p:cNvPr>
          <p:cNvSpPr/>
          <p:nvPr/>
        </p:nvSpPr>
        <p:spPr>
          <a:xfrm>
            <a:off x="98613" y="1516257"/>
            <a:ext cx="10434915" cy="658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Статья 79. Организация получения образования обучающимися с ограниченными возможностями здоровья, инвалидами (детьми-инвалидами)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Google Shape;224;p7">
            <a:extLst>
              <a:ext uri="{FF2B5EF4-FFF2-40B4-BE49-F238E27FC236}">
                <a16:creationId xmlns="" xmlns:a16="http://schemas.microsoft.com/office/drawing/2014/main" id="{8BBA1B75-ADF5-0749-9BA8-ED1D6DA4C76C}"/>
              </a:ext>
            </a:extLst>
          </p:cNvPr>
          <p:cNvGrpSpPr/>
          <p:nvPr/>
        </p:nvGrpSpPr>
        <p:grpSpPr>
          <a:xfrm>
            <a:off x="0" y="247108"/>
            <a:ext cx="8592399" cy="541893"/>
            <a:chOff x="615187" y="231889"/>
            <a:chExt cx="9436734" cy="568592"/>
          </a:xfrm>
        </p:grpSpPr>
        <p:sp>
          <p:nvSpPr>
            <p:cNvPr id="14" name="Google Shape;225;p7">
              <a:extLst>
                <a:ext uri="{FF2B5EF4-FFF2-40B4-BE49-F238E27FC236}">
                  <a16:creationId xmlns="" xmlns:a16="http://schemas.microsoft.com/office/drawing/2014/main" id="{DB320FCA-DC90-D94B-8174-54CC79A45CAF}"/>
                </a:ext>
              </a:extLst>
            </p:cNvPr>
            <p:cNvSpPr/>
            <p:nvPr/>
          </p:nvSpPr>
          <p:spPr>
            <a:xfrm>
              <a:off x="615187" y="389636"/>
              <a:ext cx="1679575" cy="410845"/>
            </a:xfrm>
            <a:custGeom>
              <a:avLst/>
              <a:gdLst/>
              <a:ahLst/>
              <a:cxnLst/>
              <a:rect l="l" t="t" r="r" b="b"/>
              <a:pathLst>
                <a:path w="1679575" h="410845" extrusionOk="0">
                  <a:moveTo>
                    <a:pt x="1679206" y="0"/>
                  </a:moveTo>
                  <a:lnTo>
                    <a:pt x="0" y="0"/>
                  </a:lnTo>
                  <a:lnTo>
                    <a:pt x="0" y="410806"/>
                  </a:lnTo>
                  <a:lnTo>
                    <a:pt x="1310995" y="410806"/>
                  </a:lnTo>
                  <a:lnTo>
                    <a:pt x="1679206" y="0"/>
                  </a:lnTo>
                  <a:close/>
                </a:path>
              </a:pathLst>
            </a:custGeom>
            <a:solidFill>
              <a:srgbClr val="C8DD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6;p7">
              <a:extLst>
                <a:ext uri="{FF2B5EF4-FFF2-40B4-BE49-F238E27FC236}">
                  <a16:creationId xmlns="" xmlns:a16="http://schemas.microsoft.com/office/drawing/2014/main" id="{28046511-1802-FF48-BFA6-077AA6E6ADC5}"/>
                </a:ext>
              </a:extLst>
            </p:cNvPr>
            <p:cNvSpPr/>
            <p:nvPr/>
          </p:nvSpPr>
          <p:spPr>
            <a:xfrm>
              <a:off x="615187" y="231889"/>
              <a:ext cx="1637030" cy="415925"/>
            </a:xfrm>
            <a:custGeom>
              <a:avLst/>
              <a:gdLst/>
              <a:ahLst/>
              <a:cxnLst/>
              <a:rect l="l" t="t" r="r" b="b"/>
              <a:pathLst>
                <a:path w="1637030" h="415925" extrusionOk="0">
                  <a:moveTo>
                    <a:pt x="1636483" y="0"/>
                  </a:moveTo>
                  <a:lnTo>
                    <a:pt x="0" y="0"/>
                  </a:lnTo>
                  <a:lnTo>
                    <a:pt x="0" y="415734"/>
                  </a:lnTo>
                  <a:lnTo>
                    <a:pt x="1277632" y="415734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0085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7;p7">
              <a:extLst>
                <a:ext uri="{FF2B5EF4-FFF2-40B4-BE49-F238E27FC236}">
                  <a16:creationId xmlns="" xmlns:a16="http://schemas.microsoft.com/office/drawing/2014/main" id="{FC13902B-4106-2147-B787-1D02A289FB9F}"/>
                </a:ext>
              </a:extLst>
            </p:cNvPr>
            <p:cNvSpPr/>
            <p:nvPr/>
          </p:nvSpPr>
          <p:spPr>
            <a:xfrm>
              <a:off x="2294762" y="241811"/>
              <a:ext cx="7757159" cy="406400"/>
            </a:xfrm>
            <a:custGeom>
              <a:avLst/>
              <a:gdLst/>
              <a:ahLst/>
              <a:cxnLst/>
              <a:rect l="l" t="t" r="r" b="b"/>
              <a:pathLst>
                <a:path w="7757159" h="406400" extrusionOk="0">
                  <a:moveTo>
                    <a:pt x="7756893" y="0"/>
                  </a:moveTo>
                  <a:lnTo>
                    <a:pt x="433387" y="0"/>
                  </a:lnTo>
                  <a:lnTo>
                    <a:pt x="0" y="405879"/>
                  </a:lnTo>
                  <a:lnTo>
                    <a:pt x="7756893" y="405879"/>
                  </a:lnTo>
                  <a:lnTo>
                    <a:pt x="7756893" y="0"/>
                  </a:lnTo>
                  <a:close/>
                </a:path>
              </a:pathLst>
            </a:custGeom>
            <a:solidFill>
              <a:srgbClr val="69B5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4956C508-E8AF-BA4D-B522-A42B6EE2C322}"/>
              </a:ext>
            </a:extLst>
          </p:cNvPr>
          <p:cNvSpPr/>
          <p:nvPr/>
        </p:nvSpPr>
        <p:spPr>
          <a:xfrm>
            <a:off x="316554" y="6552041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A2C56-2A4E-FD42-BA44-E03610A8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024" y="195340"/>
            <a:ext cx="1117115" cy="5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24E3EE-9F27-1093-A8A1-53CB75ECB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48" y="75359"/>
            <a:ext cx="1422560" cy="6223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613" y="2235720"/>
            <a:ext cx="11869269" cy="436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часть 1 в ред. Федерального </a:t>
            </a:r>
            <a:r>
              <a:rPr lang="ru-RU" sz="12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  <a:hlinkClick r:id="rId4"/>
              </a:rPr>
              <a:t>закона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от 08.08.2024 N 315-ФЗ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Условия организации обучения и воспитания обучающихся с ограниченными возможностями здоровья, инвалидов (детей-инвалидов) определяются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рекомендациях психолого-медико-педагогической комиссии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а для инвалидов (детей-инвалидов) также в соответствии с индивидуальной программой реабилитации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 </a:t>
            </a:r>
            <a:r>
              <a:rPr lang="ru-RU" sz="1200" b="1" dirty="0" err="1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абилитации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инвалида (ребенка-инвалида).</a:t>
            </a:r>
            <a:endParaRPr lang="ru-RU" sz="12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 часть 3 в ред. Федерального закона от 08.08.2024 N 315-ФЗ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Под специальными условиями для получения образования обучающимися с ограниченными возможностями здоровья,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инвалидами (детьми-инвалидами)</a:t>
            </a:r>
            <a:r>
              <a:rPr lang="ru-RU" sz="1200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настоящем Федеральном законе понимаются: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1) условия обучения, воспитания и развития,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обеспечивающие адаптацию содержания образования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и включающие в себя использование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адаптированных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образовательных программ, методов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 средств</a:t>
            </a:r>
            <a:r>
              <a:rPr lang="ru-RU" sz="1200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обучения и воспитания,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учитывающих особенности психофизического развития таких обучающихся и состояние их здоровья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2) проведение групповых и индивидуальных коррекционных занятий;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3) обеспечение специальными учебниками, учебными пособиями и дидактическими материалами, специальными техническими средствами обучения коллективного и индивидуального пользования;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4) обеспечение предоставления услуг ассистента (помощника), оказывающего необходимую техническую помощь,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переводчика русского жестового языка (</a:t>
            </a:r>
            <a:r>
              <a:rPr lang="ru-RU" sz="1200" b="1" dirty="0" err="1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сурдопереводчика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</a:t>
            </a:r>
            <a:r>
              <a:rPr lang="ru-RU" sz="1200" b="1" dirty="0" err="1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тифлосурдопереводчика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), а также педагогических работников в соответствии с рекомендациями психолого-медико-педагогической комиссии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5) обеспечение </a:t>
            </a:r>
            <a:r>
              <a:rPr lang="ru-RU" sz="12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  <a:hlinkClick r:id="rId5"/>
              </a:rPr>
              <a:t>доступа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в здания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 помещения</a:t>
            </a:r>
            <a:r>
              <a:rPr lang="ru-RU" sz="1200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организаций, осуществляющих образовательную деятельность;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6) </a:t>
            </a:r>
            <a:r>
              <a:rPr lang="ru-RU" sz="12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  <a:hlinkClick r:id="rId6"/>
              </a:rPr>
              <a:t>другие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условия, без которых освоение образовательных программ обучающимися с ограниченными возможностями здоровья, </a:t>
            </a:r>
            <a:r>
              <a:rPr lang="ru-RU" sz="12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инвалидами (детьми-инвалидами)</a:t>
            </a:r>
            <a:r>
              <a:rPr lang="ru-RU" sz="1200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невозможно или затруднено.</a:t>
            </a:r>
            <a:endParaRPr lang="ru-RU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6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82F5BF27-F0F1-B046-92EE-76B5F5CD9200}"/>
              </a:ext>
            </a:extLst>
          </p:cNvPr>
          <p:cNvSpPr/>
          <p:nvPr/>
        </p:nvSpPr>
        <p:spPr>
          <a:xfrm>
            <a:off x="1134908" y="195107"/>
            <a:ext cx="9037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План основных мероприятий, проводимых в рамках Десятилетия детства, на период до 2027 года (утв. распоряжением Правительства Российской Федерации от 23 января 2021 г. №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122-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р)</a:t>
            </a:r>
          </a:p>
          <a:p>
            <a:pPr algn="ctr"/>
            <a:endParaRPr lang="ru-RU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A6D0F3-7F00-FB4C-94D8-37372674988C}"/>
              </a:ext>
            </a:extLst>
          </p:cNvPr>
          <p:cNvSpPr/>
          <p:nvPr/>
        </p:nvSpPr>
        <p:spPr>
          <a:xfrm>
            <a:off x="940376" y="1571614"/>
            <a:ext cx="1031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78. 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сети служб, предоставляющих детям и родителям квалифицированную экстренную анонимную психологическую помощь в дистанционной форме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83FC71F-061D-6544-B9A6-62D464EEEAF6}"/>
              </a:ext>
            </a:extLst>
          </p:cNvPr>
          <p:cNvSpPr/>
          <p:nvPr/>
        </p:nvSpPr>
        <p:spPr>
          <a:xfrm>
            <a:off x="288585" y="3210271"/>
            <a:ext cx="55703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сформирована стабильно работающая система повышения профессиональных компетенций специалистов, ответственных за организацию и предоставление психологической помощи детям и родителям;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обеспечено предоставление экстренной анонимной психологической помощи детям и родителям по детскому телефону доверия на всей территории Российской Федерации;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 информационный ресурс для обеспечения профессионального взаимодействия специалистов служб экстренной психологической помощи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67C763B-3035-2042-A056-B5A6EAD02EC3}"/>
              </a:ext>
            </a:extLst>
          </p:cNvPr>
          <p:cNvSpPr/>
          <p:nvPr/>
        </p:nvSpPr>
        <p:spPr>
          <a:xfrm>
            <a:off x="6677656" y="3266514"/>
            <a:ext cx="49017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 всех субъектах Российской Федерации предоставление экстренной анонимной психологической </a:t>
            </a:r>
            <a:r>
              <a:rPr lang="ru-RU" sz="1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помощи</a:t>
            </a: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детскому телефону доверия осуществляется в круглосуточном режиме;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сформирована стабильно работающая система повышения профессиональных компетенций специалистов, ответственных за организацию и предоставление психологической помощи детям и родителям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82E74C-9AA1-B845-BE02-33E80943000F}"/>
              </a:ext>
            </a:extLst>
          </p:cNvPr>
          <p:cNvSpPr/>
          <p:nvPr/>
        </p:nvSpPr>
        <p:spPr>
          <a:xfrm>
            <a:off x="1870741" y="2751421"/>
            <a:ext cx="2406088" cy="373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2021 – 2024 годы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1CCA8923-53A0-814E-B877-B2F0F21DA50F}"/>
              </a:ext>
            </a:extLst>
          </p:cNvPr>
          <p:cNvSpPr/>
          <p:nvPr/>
        </p:nvSpPr>
        <p:spPr>
          <a:xfrm>
            <a:off x="7915173" y="2739280"/>
            <a:ext cx="2406088" cy="373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2025 – 2027 годы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2CD18F6-BDD8-254E-BDE3-B4E269068F11}"/>
              </a:ext>
            </a:extLst>
          </p:cNvPr>
          <p:cNvSpPr/>
          <p:nvPr/>
        </p:nvSpPr>
        <p:spPr>
          <a:xfrm>
            <a:off x="6266137" y="3087457"/>
            <a:ext cx="45719" cy="3106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D407B73-E089-1762-974F-25CDC5BA3FD4}"/>
              </a:ext>
            </a:extLst>
          </p:cNvPr>
          <p:cNvSpPr/>
          <p:nvPr/>
        </p:nvSpPr>
        <p:spPr>
          <a:xfrm>
            <a:off x="946188" y="1230695"/>
            <a:ext cx="3331021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1015C6F-104A-4E8D-EB7D-4C42D369A26D}"/>
              </a:ext>
            </a:extLst>
          </p:cNvPr>
          <p:cNvSpPr/>
          <p:nvPr/>
        </p:nvSpPr>
        <p:spPr>
          <a:xfrm>
            <a:off x="945808" y="214537"/>
            <a:ext cx="59319" cy="1055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50F7DD6-155D-817A-0751-2F8B4B0657F6}"/>
              </a:ext>
            </a:extLst>
          </p:cNvPr>
          <p:cNvSpPr/>
          <p:nvPr/>
        </p:nvSpPr>
        <p:spPr>
          <a:xfrm>
            <a:off x="945808" y="168819"/>
            <a:ext cx="3331021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11CB656-09E5-476A-9D23-92A993023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1"/>
          <a:stretch/>
        </p:blipFill>
        <p:spPr>
          <a:xfrm>
            <a:off x="11297960" y="-79368"/>
            <a:ext cx="693894" cy="9097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8A55A72-1776-4330-B0C2-C6B5D3741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2" y="0"/>
            <a:ext cx="1330738" cy="1124889"/>
          </a:xfrm>
          <a:prstGeom prst="rect">
            <a:avLst/>
          </a:prstGeom>
        </p:spPr>
      </p:pic>
      <p:sp>
        <p:nvSpPr>
          <p:cNvPr id="17" name="Google Shape;228;p7">
            <a:extLst>
              <a:ext uri="{FF2B5EF4-FFF2-40B4-BE49-F238E27FC236}">
                <a16:creationId xmlns="" xmlns:a16="http://schemas.microsoft.com/office/drawing/2014/main" id="{35BA0CC3-5E9A-4048-A717-69FF2CE70E5E}"/>
              </a:ext>
            </a:extLst>
          </p:cNvPr>
          <p:cNvSpPr/>
          <p:nvPr/>
        </p:nvSpPr>
        <p:spPr>
          <a:xfrm>
            <a:off x="316554" y="6552041"/>
            <a:ext cx="11433386" cy="221238"/>
          </a:xfrm>
          <a:prstGeom prst="rect">
            <a:avLst/>
          </a:prstGeom>
          <a:solidFill>
            <a:srgbClr val="69B558"/>
          </a:solidFill>
          <a:ln w="12700" cap="flat" cmpd="sng">
            <a:solidFill>
              <a:srgbClr val="69B5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Calibri"/>
              <a:cs typeface="Segoe UI Light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95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2740</Words>
  <Application>Microsoft Office PowerPoint</Application>
  <PresentationFormat>Широкоэкранный</PresentationFormat>
  <Paragraphs>267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Microsoft JhengHei UI</vt:lpstr>
      <vt:lpstr>Arial</vt:lpstr>
      <vt:lpstr>Calibri</vt:lpstr>
      <vt:lpstr>Calibri Light</vt:lpstr>
      <vt:lpstr>Philosopher</vt:lpstr>
      <vt:lpstr>Quattrocento Sans</vt:lpstr>
      <vt:lpstr>Segoe UI Light</vt:lpstr>
      <vt:lpstr>Segoe UI Semibold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ведения примерного перечня документации  педагога-психолога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HomePC</cp:lastModifiedBy>
  <cp:revision>139</cp:revision>
  <dcterms:created xsi:type="dcterms:W3CDTF">2022-04-28T16:46:24Z</dcterms:created>
  <dcterms:modified xsi:type="dcterms:W3CDTF">2024-08-21T06:24:07Z</dcterms:modified>
</cp:coreProperties>
</file>