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259" r:id="rId4"/>
    <p:sldId id="275" r:id="rId5"/>
    <p:sldId id="276" r:id="rId6"/>
    <p:sldId id="277" r:id="rId7"/>
    <p:sldId id="262" r:id="rId8"/>
    <p:sldId id="264" r:id="rId9"/>
    <p:sldId id="266" r:id="rId10"/>
    <p:sldId id="267" r:id="rId11"/>
    <p:sldId id="271" r:id="rId12"/>
    <p:sldId id="268" r:id="rId13"/>
    <p:sldId id="272" r:id="rId14"/>
    <p:sldId id="273" r:id="rId15"/>
    <p:sldId id="274" r:id="rId16"/>
    <p:sldId id="281" r:id="rId17"/>
    <p:sldId id="278" r:id="rId18"/>
    <p:sldId id="279" r:id="rId19"/>
    <p:sldId id="280" r:id="rId20"/>
    <p:sldId id="270" r:id="rId21"/>
    <p:sldId id="282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13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A18C0-004D-479A-881E-D2CECB43A501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FD2F036-B650-4BE8-89B0-3647DED62754}">
      <dgm:prSet phldrT="[Текст]"/>
      <dgm:spPr/>
      <dgm:t>
        <a:bodyPr/>
        <a:lstStyle/>
        <a:p>
          <a:r>
            <a:rPr lang="ru-RU" dirty="0" smtClean="0"/>
            <a:t>Причины отклоняющегося поведения у детей</a:t>
          </a:r>
          <a:endParaRPr lang="ru-RU" dirty="0"/>
        </a:p>
      </dgm:t>
    </dgm:pt>
    <dgm:pt modelId="{6A0CDEE7-EA07-43ED-B5E6-88473C8B62C8}" type="parTrans" cxnId="{A8990032-D7C8-4F26-A512-E63B82F0F8BB}">
      <dgm:prSet/>
      <dgm:spPr/>
      <dgm:t>
        <a:bodyPr/>
        <a:lstStyle/>
        <a:p>
          <a:endParaRPr lang="ru-RU"/>
        </a:p>
      </dgm:t>
    </dgm:pt>
    <dgm:pt modelId="{744072B2-B064-47A6-8F03-91C918967957}" type="sibTrans" cxnId="{A8990032-D7C8-4F26-A512-E63B82F0F8BB}">
      <dgm:prSet/>
      <dgm:spPr/>
      <dgm:t>
        <a:bodyPr/>
        <a:lstStyle/>
        <a:p>
          <a:endParaRPr lang="ru-RU"/>
        </a:p>
      </dgm:t>
    </dgm:pt>
    <dgm:pt modelId="{252CA1A3-53AA-4B8D-923F-4051CCDA1281}">
      <dgm:prSet phldrT="[Текст]" custT="1"/>
      <dgm:spPr/>
      <dgm:t>
        <a:bodyPr/>
        <a:lstStyle/>
        <a:p>
          <a:r>
            <a:rPr lang="ru-RU" sz="1800" dirty="0" smtClean="0"/>
            <a:t>Привлечение внимания</a:t>
          </a:r>
          <a:endParaRPr lang="ru-RU" sz="1800" dirty="0"/>
        </a:p>
      </dgm:t>
    </dgm:pt>
    <dgm:pt modelId="{BF2CD7BD-7D73-4A9D-B30D-4CB2731F14DD}" type="parTrans" cxnId="{FBAFD628-8723-4821-ADDD-F1FC1EE1B3EB}">
      <dgm:prSet/>
      <dgm:spPr/>
      <dgm:t>
        <a:bodyPr/>
        <a:lstStyle/>
        <a:p>
          <a:endParaRPr lang="ru-RU"/>
        </a:p>
      </dgm:t>
    </dgm:pt>
    <dgm:pt modelId="{4F87DC1D-9C7F-45F7-AC57-EE6DA86E2F78}" type="sibTrans" cxnId="{FBAFD628-8723-4821-ADDD-F1FC1EE1B3EB}">
      <dgm:prSet/>
      <dgm:spPr/>
      <dgm:t>
        <a:bodyPr/>
        <a:lstStyle/>
        <a:p>
          <a:endParaRPr lang="ru-RU"/>
        </a:p>
      </dgm:t>
    </dgm:pt>
    <dgm:pt modelId="{4624D8B8-0B4B-43C8-BC24-84DA54561C06}">
      <dgm:prSet phldrT="[Текст]" custT="1"/>
      <dgm:spPr/>
      <dgm:t>
        <a:bodyPr/>
        <a:lstStyle/>
        <a:p>
          <a:r>
            <a:rPr lang="ru-RU" sz="1800" dirty="0" smtClean="0"/>
            <a:t>Борьба за власть</a:t>
          </a:r>
          <a:endParaRPr lang="ru-RU" sz="1800" dirty="0"/>
        </a:p>
      </dgm:t>
    </dgm:pt>
    <dgm:pt modelId="{EFA8A164-DE01-4FB3-99BA-C3542926B83C}" type="parTrans" cxnId="{9225C48D-62C8-46B4-B438-A52EE9F33880}">
      <dgm:prSet/>
      <dgm:spPr/>
      <dgm:t>
        <a:bodyPr/>
        <a:lstStyle/>
        <a:p>
          <a:endParaRPr lang="ru-RU"/>
        </a:p>
      </dgm:t>
    </dgm:pt>
    <dgm:pt modelId="{F666220D-0A4F-413E-980A-72966DB44FF1}" type="sibTrans" cxnId="{9225C48D-62C8-46B4-B438-A52EE9F33880}">
      <dgm:prSet/>
      <dgm:spPr/>
      <dgm:t>
        <a:bodyPr/>
        <a:lstStyle/>
        <a:p>
          <a:endParaRPr lang="ru-RU"/>
        </a:p>
      </dgm:t>
    </dgm:pt>
    <dgm:pt modelId="{9F72E9B7-44F9-4D72-BBC7-AF9EADF49A69}">
      <dgm:prSet phldrT="[Текст]" custT="1"/>
      <dgm:spPr/>
      <dgm:t>
        <a:bodyPr/>
        <a:lstStyle/>
        <a:p>
          <a:r>
            <a:rPr lang="ru-RU" sz="1800" dirty="0" smtClean="0"/>
            <a:t>Месть</a:t>
          </a:r>
          <a:endParaRPr lang="ru-RU" sz="1800" dirty="0"/>
        </a:p>
      </dgm:t>
    </dgm:pt>
    <dgm:pt modelId="{B85C8CFA-E804-4112-B836-8CA94042DFE0}" type="parTrans" cxnId="{6D699DE7-6D85-48F9-9949-61E058B4F077}">
      <dgm:prSet/>
      <dgm:spPr/>
      <dgm:t>
        <a:bodyPr/>
        <a:lstStyle/>
        <a:p>
          <a:endParaRPr lang="ru-RU"/>
        </a:p>
      </dgm:t>
    </dgm:pt>
    <dgm:pt modelId="{B4FCBE05-2420-4425-B56D-AC868872E815}" type="sibTrans" cxnId="{6D699DE7-6D85-48F9-9949-61E058B4F077}">
      <dgm:prSet/>
      <dgm:spPr/>
      <dgm:t>
        <a:bodyPr/>
        <a:lstStyle/>
        <a:p>
          <a:endParaRPr lang="ru-RU"/>
        </a:p>
      </dgm:t>
    </dgm:pt>
    <dgm:pt modelId="{08686A45-C564-413E-9583-903F0A325690}">
      <dgm:prSet phldrT="[Текст]" custT="1"/>
      <dgm:spPr/>
      <dgm:t>
        <a:bodyPr/>
        <a:lstStyle/>
        <a:p>
          <a:r>
            <a:rPr lang="ru-RU" sz="1600" dirty="0" smtClean="0"/>
            <a:t>Потеря веры в </a:t>
          </a:r>
          <a:r>
            <a:rPr lang="ru-RU" sz="1800" dirty="0" smtClean="0"/>
            <a:t>собственный</a:t>
          </a:r>
          <a:r>
            <a:rPr lang="ru-RU" sz="1600" dirty="0" smtClean="0"/>
            <a:t> успех/Уклонение</a:t>
          </a:r>
          <a:endParaRPr lang="ru-RU" sz="1600" dirty="0"/>
        </a:p>
      </dgm:t>
    </dgm:pt>
    <dgm:pt modelId="{8612C86A-76C2-42FF-BCD3-6E3244DBCE06}" type="parTrans" cxnId="{5D3937CD-5AEC-4809-B1F3-F0E25DAA326E}">
      <dgm:prSet/>
      <dgm:spPr/>
      <dgm:t>
        <a:bodyPr/>
        <a:lstStyle/>
        <a:p>
          <a:endParaRPr lang="ru-RU"/>
        </a:p>
      </dgm:t>
    </dgm:pt>
    <dgm:pt modelId="{869EC3BD-C060-4806-B567-5C40696DB383}" type="sibTrans" cxnId="{5D3937CD-5AEC-4809-B1F3-F0E25DAA326E}">
      <dgm:prSet/>
      <dgm:spPr/>
      <dgm:t>
        <a:bodyPr/>
        <a:lstStyle/>
        <a:p>
          <a:endParaRPr lang="ru-RU"/>
        </a:p>
      </dgm:t>
    </dgm:pt>
    <dgm:pt modelId="{8DD6E9D8-CE45-4A3B-BB39-1E88BA3E8A41}" type="pres">
      <dgm:prSet presAssocID="{DE5A18C0-004D-479A-881E-D2CECB43A5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C9CFCE-715E-4E76-8DA7-26BC267D3A26}" type="pres">
      <dgm:prSet presAssocID="{BFD2F036-B650-4BE8-89B0-3647DED62754}" presName="centerShape" presStyleLbl="node0" presStyleIdx="0" presStyleCnt="1"/>
      <dgm:spPr/>
    </dgm:pt>
    <dgm:pt modelId="{DC14F129-BD60-4645-A5B5-9A2CFEE346E8}" type="pres">
      <dgm:prSet presAssocID="{252CA1A3-53AA-4B8D-923F-4051CCDA1281}" presName="node" presStyleLbl="node1" presStyleIdx="0" presStyleCnt="4" custScaleX="130168" custScaleY="134165" custRadScaleRad="94414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01FBF-B67F-4555-BE74-8539626C174C}" type="pres">
      <dgm:prSet presAssocID="{252CA1A3-53AA-4B8D-923F-4051CCDA1281}" presName="dummy" presStyleCnt="0"/>
      <dgm:spPr/>
    </dgm:pt>
    <dgm:pt modelId="{D30202B4-2AB6-44A2-A807-C22F10B3DB70}" type="pres">
      <dgm:prSet presAssocID="{4F87DC1D-9C7F-45F7-AC57-EE6DA86E2F78}" presName="sibTrans" presStyleLbl="sibTrans2D1" presStyleIdx="0" presStyleCnt="4"/>
      <dgm:spPr/>
    </dgm:pt>
    <dgm:pt modelId="{676F77F5-F46C-40DB-BDE4-1DAD0D1E6B6A}" type="pres">
      <dgm:prSet presAssocID="{4624D8B8-0B4B-43C8-BC24-84DA54561C06}" presName="node" presStyleLbl="node1" presStyleIdx="1" presStyleCnt="4" custScaleX="130509" custScaleY="125555" custRadScaleRad="96579" custRadScaleInc="-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66121-5FEF-498F-9CFA-A3639AEDB17C}" type="pres">
      <dgm:prSet presAssocID="{4624D8B8-0B4B-43C8-BC24-84DA54561C06}" presName="dummy" presStyleCnt="0"/>
      <dgm:spPr/>
    </dgm:pt>
    <dgm:pt modelId="{05262EBE-C2BE-433B-84A0-097229662920}" type="pres">
      <dgm:prSet presAssocID="{F666220D-0A4F-413E-980A-72966DB44FF1}" presName="sibTrans" presStyleLbl="sibTrans2D1" presStyleIdx="1" presStyleCnt="4"/>
      <dgm:spPr/>
    </dgm:pt>
    <dgm:pt modelId="{63FFDCA4-2575-474B-838B-7764BA9DF32F}" type="pres">
      <dgm:prSet presAssocID="{9F72E9B7-44F9-4D72-BBC7-AF9EADF49A69}" presName="node" presStyleLbl="node1" presStyleIdx="2" presStyleCnt="4" custScaleX="136460" custScaleY="133372" custRadScaleRad="96760" custRadScaleInc="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CF9F5-42B9-4992-955D-CDF30DE18BB6}" type="pres">
      <dgm:prSet presAssocID="{9F72E9B7-44F9-4D72-BBC7-AF9EADF49A69}" presName="dummy" presStyleCnt="0"/>
      <dgm:spPr/>
    </dgm:pt>
    <dgm:pt modelId="{0772A44A-6A6A-4B70-B57E-C2D671EE7964}" type="pres">
      <dgm:prSet presAssocID="{B4FCBE05-2420-4425-B56D-AC868872E815}" presName="sibTrans" presStyleLbl="sibTrans2D1" presStyleIdx="2" presStyleCnt="4"/>
      <dgm:spPr/>
    </dgm:pt>
    <dgm:pt modelId="{CC968E76-F587-4126-9843-341246F8B56A}" type="pres">
      <dgm:prSet presAssocID="{08686A45-C564-413E-9583-903F0A325690}" presName="node" presStyleLbl="node1" presStyleIdx="3" presStyleCnt="4" custScaleX="135280" custScaleY="131432" custRadScaleRad="99319" custRadScaleInc="-8804">
        <dgm:presLayoutVars>
          <dgm:bulletEnabled val="1"/>
        </dgm:presLayoutVars>
      </dgm:prSet>
      <dgm:spPr/>
    </dgm:pt>
    <dgm:pt modelId="{D12FC3B2-B181-47B2-8D19-60B270F8DBBD}" type="pres">
      <dgm:prSet presAssocID="{08686A45-C564-413E-9583-903F0A325690}" presName="dummy" presStyleCnt="0"/>
      <dgm:spPr/>
    </dgm:pt>
    <dgm:pt modelId="{11A02770-8819-4013-9887-82A85A2292D0}" type="pres">
      <dgm:prSet presAssocID="{869EC3BD-C060-4806-B567-5C40696DB383}" presName="sibTrans" presStyleLbl="sibTrans2D1" presStyleIdx="3" presStyleCnt="4"/>
      <dgm:spPr/>
    </dgm:pt>
  </dgm:ptLst>
  <dgm:cxnLst>
    <dgm:cxn modelId="{09D73637-4C1B-4FEE-83AD-9C0924A65785}" type="presOf" srcId="{B4FCBE05-2420-4425-B56D-AC868872E815}" destId="{0772A44A-6A6A-4B70-B57E-C2D671EE7964}" srcOrd="0" destOrd="0" presId="urn:microsoft.com/office/officeart/2005/8/layout/radial6"/>
    <dgm:cxn modelId="{A8990032-D7C8-4F26-A512-E63B82F0F8BB}" srcId="{DE5A18C0-004D-479A-881E-D2CECB43A501}" destId="{BFD2F036-B650-4BE8-89B0-3647DED62754}" srcOrd="0" destOrd="0" parTransId="{6A0CDEE7-EA07-43ED-B5E6-88473C8B62C8}" sibTransId="{744072B2-B064-47A6-8F03-91C918967957}"/>
    <dgm:cxn modelId="{5D3937CD-5AEC-4809-B1F3-F0E25DAA326E}" srcId="{BFD2F036-B650-4BE8-89B0-3647DED62754}" destId="{08686A45-C564-413E-9583-903F0A325690}" srcOrd="3" destOrd="0" parTransId="{8612C86A-76C2-42FF-BCD3-6E3244DBCE06}" sibTransId="{869EC3BD-C060-4806-B567-5C40696DB383}"/>
    <dgm:cxn modelId="{0CAD8644-67C4-4088-8416-7C94AE8C9B0B}" type="presOf" srcId="{869EC3BD-C060-4806-B567-5C40696DB383}" destId="{11A02770-8819-4013-9887-82A85A2292D0}" srcOrd="0" destOrd="0" presId="urn:microsoft.com/office/officeart/2005/8/layout/radial6"/>
    <dgm:cxn modelId="{E1AD927A-FC22-4ADE-8D73-4A1F43FFB3C7}" type="presOf" srcId="{252CA1A3-53AA-4B8D-923F-4051CCDA1281}" destId="{DC14F129-BD60-4645-A5B5-9A2CFEE346E8}" srcOrd="0" destOrd="0" presId="urn:microsoft.com/office/officeart/2005/8/layout/radial6"/>
    <dgm:cxn modelId="{B9F40A18-0A12-432C-8815-7E8FB6863C60}" type="presOf" srcId="{4F87DC1D-9C7F-45F7-AC57-EE6DA86E2F78}" destId="{D30202B4-2AB6-44A2-A807-C22F10B3DB70}" srcOrd="0" destOrd="0" presId="urn:microsoft.com/office/officeart/2005/8/layout/radial6"/>
    <dgm:cxn modelId="{5F6039F8-BDBD-4E40-90CC-517FEB0A3476}" type="presOf" srcId="{F666220D-0A4F-413E-980A-72966DB44FF1}" destId="{05262EBE-C2BE-433B-84A0-097229662920}" srcOrd="0" destOrd="0" presId="urn:microsoft.com/office/officeart/2005/8/layout/radial6"/>
    <dgm:cxn modelId="{24C201B0-5106-4918-A3E8-D9E42C4D04F8}" type="presOf" srcId="{4624D8B8-0B4B-43C8-BC24-84DA54561C06}" destId="{676F77F5-F46C-40DB-BDE4-1DAD0D1E6B6A}" srcOrd="0" destOrd="0" presId="urn:microsoft.com/office/officeart/2005/8/layout/radial6"/>
    <dgm:cxn modelId="{EEECBEF0-23DD-4942-B7C1-AB36A3693D9A}" type="presOf" srcId="{DE5A18C0-004D-479A-881E-D2CECB43A501}" destId="{8DD6E9D8-CE45-4A3B-BB39-1E88BA3E8A41}" srcOrd="0" destOrd="0" presId="urn:microsoft.com/office/officeart/2005/8/layout/radial6"/>
    <dgm:cxn modelId="{9225C48D-62C8-46B4-B438-A52EE9F33880}" srcId="{BFD2F036-B650-4BE8-89B0-3647DED62754}" destId="{4624D8B8-0B4B-43C8-BC24-84DA54561C06}" srcOrd="1" destOrd="0" parTransId="{EFA8A164-DE01-4FB3-99BA-C3542926B83C}" sibTransId="{F666220D-0A4F-413E-980A-72966DB44FF1}"/>
    <dgm:cxn modelId="{9A733BE0-A94B-4BAA-AF6B-176D41442D82}" type="presOf" srcId="{08686A45-C564-413E-9583-903F0A325690}" destId="{CC968E76-F587-4126-9843-341246F8B56A}" srcOrd="0" destOrd="0" presId="urn:microsoft.com/office/officeart/2005/8/layout/radial6"/>
    <dgm:cxn modelId="{FBAFD628-8723-4821-ADDD-F1FC1EE1B3EB}" srcId="{BFD2F036-B650-4BE8-89B0-3647DED62754}" destId="{252CA1A3-53AA-4B8D-923F-4051CCDA1281}" srcOrd="0" destOrd="0" parTransId="{BF2CD7BD-7D73-4A9D-B30D-4CB2731F14DD}" sibTransId="{4F87DC1D-9C7F-45F7-AC57-EE6DA86E2F78}"/>
    <dgm:cxn modelId="{6D699DE7-6D85-48F9-9949-61E058B4F077}" srcId="{BFD2F036-B650-4BE8-89B0-3647DED62754}" destId="{9F72E9B7-44F9-4D72-BBC7-AF9EADF49A69}" srcOrd="2" destOrd="0" parTransId="{B85C8CFA-E804-4112-B836-8CA94042DFE0}" sibTransId="{B4FCBE05-2420-4425-B56D-AC868872E815}"/>
    <dgm:cxn modelId="{923C5FF0-3CC8-479D-B0DC-1BCC138EFF08}" type="presOf" srcId="{9F72E9B7-44F9-4D72-BBC7-AF9EADF49A69}" destId="{63FFDCA4-2575-474B-838B-7764BA9DF32F}" srcOrd="0" destOrd="0" presId="urn:microsoft.com/office/officeart/2005/8/layout/radial6"/>
    <dgm:cxn modelId="{D6F0EBAF-0FA9-43F6-8CF0-4E01576D6FCF}" type="presOf" srcId="{BFD2F036-B650-4BE8-89B0-3647DED62754}" destId="{5BC9CFCE-715E-4E76-8DA7-26BC267D3A26}" srcOrd="0" destOrd="0" presId="urn:microsoft.com/office/officeart/2005/8/layout/radial6"/>
    <dgm:cxn modelId="{C792E1D2-DD92-45AB-BDA1-9F2F603A1932}" type="presParOf" srcId="{8DD6E9D8-CE45-4A3B-BB39-1E88BA3E8A41}" destId="{5BC9CFCE-715E-4E76-8DA7-26BC267D3A26}" srcOrd="0" destOrd="0" presId="urn:microsoft.com/office/officeart/2005/8/layout/radial6"/>
    <dgm:cxn modelId="{F0AD3BDA-447E-47ED-B7FD-EC1551B02EC4}" type="presParOf" srcId="{8DD6E9D8-CE45-4A3B-BB39-1E88BA3E8A41}" destId="{DC14F129-BD60-4645-A5B5-9A2CFEE346E8}" srcOrd="1" destOrd="0" presId="urn:microsoft.com/office/officeart/2005/8/layout/radial6"/>
    <dgm:cxn modelId="{FC916526-EE45-4C94-BF35-A68E39A8CFBC}" type="presParOf" srcId="{8DD6E9D8-CE45-4A3B-BB39-1E88BA3E8A41}" destId="{39401FBF-B67F-4555-BE74-8539626C174C}" srcOrd="2" destOrd="0" presId="urn:microsoft.com/office/officeart/2005/8/layout/radial6"/>
    <dgm:cxn modelId="{ECF23BEC-7F6A-4392-998A-E9802534633A}" type="presParOf" srcId="{8DD6E9D8-CE45-4A3B-BB39-1E88BA3E8A41}" destId="{D30202B4-2AB6-44A2-A807-C22F10B3DB70}" srcOrd="3" destOrd="0" presId="urn:microsoft.com/office/officeart/2005/8/layout/radial6"/>
    <dgm:cxn modelId="{D4F7628F-4637-4A30-837F-0EE735B49832}" type="presParOf" srcId="{8DD6E9D8-CE45-4A3B-BB39-1E88BA3E8A41}" destId="{676F77F5-F46C-40DB-BDE4-1DAD0D1E6B6A}" srcOrd="4" destOrd="0" presId="urn:microsoft.com/office/officeart/2005/8/layout/radial6"/>
    <dgm:cxn modelId="{CF32246F-6DA4-42C6-938A-F72C6270236B}" type="presParOf" srcId="{8DD6E9D8-CE45-4A3B-BB39-1E88BA3E8A41}" destId="{48F66121-5FEF-498F-9CFA-A3639AEDB17C}" srcOrd="5" destOrd="0" presId="urn:microsoft.com/office/officeart/2005/8/layout/radial6"/>
    <dgm:cxn modelId="{9EB4A64B-A23A-4B3B-B831-57437484B9C4}" type="presParOf" srcId="{8DD6E9D8-CE45-4A3B-BB39-1E88BA3E8A41}" destId="{05262EBE-C2BE-433B-84A0-097229662920}" srcOrd="6" destOrd="0" presId="urn:microsoft.com/office/officeart/2005/8/layout/radial6"/>
    <dgm:cxn modelId="{039DCB10-740E-4659-9D1C-600E01EAE73E}" type="presParOf" srcId="{8DD6E9D8-CE45-4A3B-BB39-1E88BA3E8A41}" destId="{63FFDCA4-2575-474B-838B-7764BA9DF32F}" srcOrd="7" destOrd="0" presId="urn:microsoft.com/office/officeart/2005/8/layout/radial6"/>
    <dgm:cxn modelId="{37A06E76-0154-4296-AB94-506C7415D930}" type="presParOf" srcId="{8DD6E9D8-CE45-4A3B-BB39-1E88BA3E8A41}" destId="{304CF9F5-42B9-4992-955D-CDF30DE18BB6}" srcOrd="8" destOrd="0" presId="urn:microsoft.com/office/officeart/2005/8/layout/radial6"/>
    <dgm:cxn modelId="{180AA793-3275-49D2-80CE-82E144A2F51E}" type="presParOf" srcId="{8DD6E9D8-CE45-4A3B-BB39-1E88BA3E8A41}" destId="{0772A44A-6A6A-4B70-B57E-C2D671EE7964}" srcOrd="9" destOrd="0" presId="urn:microsoft.com/office/officeart/2005/8/layout/radial6"/>
    <dgm:cxn modelId="{205D0862-8739-418D-AE63-F4BB056B5D90}" type="presParOf" srcId="{8DD6E9D8-CE45-4A3B-BB39-1E88BA3E8A41}" destId="{CC968E76-F587-4126-9843-341246F8B56A}" srcOrd="10" destOrd="0" presId="urn:microsoft.com/office/officeart/2005/8/layout/radial6"/>
    <dgm:cxn modelId="{7FC57EDC-23E3-4A17-AFEF-2F75C9855276}" type="presParOf" srcId="{8DD6E9D8-CE45-4A3B-BB39-1E88BA3E8A41}" destId="{D12FC3B2-B181-47B2-8D19-60B270F8DBBD}" srcOrd="11" destOrd="0" presId="urn:microsoft.com/office/officeart/2005/8/layout/radial6"/>
    <dgm:cxn modelId="{5F9FCE50-83CC-47A9-9720-D02F06E84AC5}" type="presParOf" srcId="{8DD6E9D8-CE45-4A3B-BB39-1E88BA3E8A41}" destId="{11A02770-8819-4013-9887-82A85A2292D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02770-8819-4013-9887-82A85A2292D0}">
      <dsp:nvSpPr>
        <dsp:cNvPr id="0" name=""/>
        <dsp:cNvSpPr/>
      </dsp:nvSpPr>
      <dsp:spPr>
        <a:xfrm>
          <a:off x="2034273" y="915016"/>
          <a:ext cx="5154386" cy="5154386"/>
        </a:xfrm>
        <a:prstGeom prst="blockArc">
          <a:avLst>
            <a:gd name="adj1" fmla="val 10834591"/>
            <a:gd name="adj2" fmla="val 16173136"/>
            <a:gd name="adj3" fmla="val 4636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72A44A-6A6A-4B70-B57E-C2D671EE7964}">
      <dsp:nvSpPr>
        <dsp:cNvPr id="0" name=""/>
        <dsp:cNvSpPr/>
      </dsp:nvSpPr>
      <dsp:spPr>
        <a:xfrm>
          <a:off x="2026714" y="693112"/>
          <a:ext cx="5154386" cy="5154386"/>
        </a:xfrm>
        <a:prstGeom prst="blockArc">
          <a:avLst>
            <a:gd name="adj1" fmla="val 5470606"/>
            <a:gd name="adj2" fmla="val 10531292"/>
            <a:gd name="adj3" fmla="val 4636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262EBE-C2BE-433B-84A0-097229662920}">
      <dsp:nvSpPr>
        <dsp:cNvPr id="0" name=""/>
        <dsp:cNvSpPr/>
      </dsp:nvSpPr>
      <dsp:spPr>
        <a:xfrm>
          <a:off x="1929618" y="692991"/>
          <a:ext cx="5154386" cy="5154386"/>
        </a:xfrm>
        <a:prstGeom prst="blockArc">
          <a:avLst>
            <a:gd name="adj1" fmla="val 103682"/>
            <a:gd name="adj2" fmla="val 5338005"/>
            <a:gd name="adj3" fmla="val 4636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202B4-2AB6-44A2-A807-C22F10B3DB70}">
      <dsp:nvSpPr>
        <dsp:cNvPr id="0" name=""/>
        <dsp:cNvSpPr/>
      </dsp:nvSpPr>
      <dsp:spPr>
        <a:xfrm>
          <a:off x="1932644" y="913759"/>
          <a:ext cx="5154386" cy="5154386"/>
        </a:xfrm>
        <a:prstGeom prst="blockArc">
          <a:avLst>
            <a:gd name="adj1" fmla="val 16311938"/>
            <a:gd name="adj2" fmla="val 21402084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9CFCE-715E-4E76-8DA7-26BC267D3A26}">
      <dsp:nvSpPr>
        <dsp:cNvPr id="0" name=""/>
        <dsp:cNvSpPr/>
      </dsp:nvSpPr>
      <dsp:spPr>
        <a:xfrm>
          <a:off x="3406378" y="2166246"/>
          <a:ext cx="2370832" cy="23708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Причины отклоняющегося поведения у детей</a:t>
          </a:r>
          <a:endParaRPr lang="ru-RU" sz="1700" kern="1200" dirty="0"/>
        </a:p>
      </dsp:txBody>
      <dsp:txXfrm>
        <a:off x="3753578" y="2513446"/>
        <a:ext cx="1676432" cy="1676432"/>
      </dsp:txXfrm>
    </dsp:sp>
    <dsp:sp modelId="{DC14F129-BD60-4645-A5B5-9A2CFEE346E8}">
      <dsp:nvSpPr>
        <dsp:cNvPr id="0" name=""/>
        <dsp:cNvSpPr/>
      </dsp:nvSpPr>
      <dsp:spPr>
        <a:xfrm>
          <a:off x="3511672" y="-138450"/>
          <a:ext cx="2160245" cy="22265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Привлечение внимания</a:t>
          </a:r>
          <a:endParaRPr lang="ru-RU" sz="1800" kern="1200" dirty="0"/>
        </a:p>
      </dsp:txBody>
      <dsp:txXfrm>
        <a:off x="3828033" y="187625"/>
        <a:ext cx="1527523" cy="1574428"/>
      </dsp:txXfrm>
    </dsp:sp>
    <dsp:sp modelId="{676F77F5-F46C-40DB-BDE4-1DAD0D1E6B6A}">
      <dsp:nvSpPr>
        <dsp:cNvPr id="0" name=""/>
        <dsp:cNvSpPr/>
      </dsp:nvSpPr>
      <dsp:spPr>
        <a:xfrm>
          <a:off x="5940162" y="2304254"/>
          <a:ext cx="2165904" cy="2083688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Борьба за власть</a:t>
          </a:r>
          <a:endParaRPr lang="ru-RU" sz="1800" kern="1200" dirty="0"/>
        </a:p>
      </dsp:txBody>
      <dsp:txXfrm>
        <a:off x="6257351" y="2609403"/>
        <a:ext cx="1531526" cy="1473390"/>
      </dsp:txXfrm>
    </dsp:sp>
    <dsp:sp modelId="{63FFDCA4-2575-474B-838B-7764BA9DF32F}">
      <dsp:nvSpPr>
        <dsp:cNvPr id="0" name=""/>
        <dsp:cNvSpPr/>
      </dsp:nvSpPr>
      <dsp:spPr>
        <a:xfrm>
          <a:off x="3419874" y="4680514"/>
          <a:ext cx="2264666" cy="2213418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Месть</a:t>
          </a:r>
          <a:endParaRPr lang="ru-RU" sz="1800" kern="1200" dirty="0"/>
        </a:p>
      </dsp:txBody>
      <dsp:txXfrm>
        <a:off x="3751527" y="5004662"/>
        <a:ext cx="1601360" cy="1565122"/>
      </dsp:txXfrm>
    </dsp:sp>
    <dsp:sp modelId="{CC968E76-F587-4126-9843-341246F8B56A}">
      <dsp:nvSpPr>
        <dsp:cNvPr id="0" name=""/>
        <dsp:cNvSpPr/>
      </dsp:nvSpPr>
      <dsp:spPr>
        <a:xfrm>
          <a:off x="971604" y="2376268"/>
          <a:ext cx="2245083" cy="2181222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Потеря веры в </a:t>
          </a:r>
          <a:r>
            <a:rPr lang="ru-RU" sz="1800" kern="1200" dirty="0" smtClean="0"/>
            <a:t>собственный</a:t>
          </a:r>
          <a:r>
            <a:rPr lang="ru-RU" sz="1600" kern="1200" dirty="0" smtClean="0"/>
            <a:t> успех/Уклонение</a:t>
          </a:r>
          <a:endParaRPr lang="ru-RU" sz="1600" kern="1200" dirty="0"/>
        </a:p>
      </dsp:txBody>
      <dsp:txXfrm>
        <a:off x="1300389" y="2695701"/>
        <a:ext cx="1587513" cy="1542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8D1A7-9E45-4284-96C4-D17C99BBF78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A1A5E-BDB9-4933-9CDD-08374BEF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7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A1A5E-BDB9-4933-9CDD-08374BEF736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2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A1A5E-BDB9-4933-9CDD-08374BEF736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2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4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9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8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9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7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7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4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4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7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" y="-83202"/>
            <a:ext cx="9135346" cy="694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5873" y="116632"/>
            <a:ext cx="790148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деструктивного поведения: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подростку справиться с депрессией, разочарованием и психологическими  травмами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977" y="609329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БППК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Малосердобинского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 descr="ÐÐ°ÑÑÐ¸Ð½ÐºÐ¸ Ð¿Ð¾ Ð·Ð°Ð¿ÑÐ¾ÑÑ ÐºÐ°ÑÑÐ¸Ð½ÐºÐ° ÑÐ¾Ð´Ð¸ÑÐµÐ»ÑÑÐºÐ¾Ðµ ÑÐ¾Ð±ÑÐ°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ÐºÐ°ÑÑÐ¸Ð½ÐºÐ° ÑÐ¾Ð´Ð¸ÑÐµÐ»ÑÑÐºÐ¾Ðµ ÑÐ¾Ð±ÑÐ°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ÐÐ°ÑÑÐ¸Ð½ÐºÐ¸ Ð¿Ð¾ Ð·Ð°Ð¿ÑÐ¾ÑÑ ÐºÐ°ÑÑÐ¸Ð½ÐºÐ° ÑÐµÐ¼Ð¸Ð½Ð°Ñ -Ð¿ÑÐ°ÐºÑÐ¸ÐºÑ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76104"/>
            <a:ext cx="4574705" cy="343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0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3200" y="188640"/>
            <a:ext cx="58916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в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группах.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штурм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семейного воспитания, которые могут создать почву для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деструктивного/разрушающего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подростков».</a:t>
            </a:r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39327"/>
            <a:ext cx="6622665" cy="4960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326"/>
            <a:ext cx="2286000" cy="152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9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ÐÐ°ÑÑÐ¸Ð½ÐºÐ¸ Ð¿Ð¾ Ð·Ð°Ð¿ÑÐ¾ÑÑ ÐºÐ°ÑÑÐ¸Ð½ÐºÐ¸ Ð¾ÑÐ¸Ð±ÐºÐ¸ ÑÐµÐ¼ÐµÐ¹Ð½Ð¾Ð³Ð¾ Ð²Ð¾ÑÐ¿Ð¸ÑÐ°Ð½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2" y="836712"/>
            <a:ext cx="2469097" cy="18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9420" y="404664"/>
            <a:ext cx="55110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ПЕРВАЯ.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вольно или невольно провоцируют в ребёнке чувство вины.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420888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 огорчаешь меня своим поведением и оценками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 упускают случая, чтобы объяснить своему ребёнку, как сильно он виноват в их плохом настроении, сколько страданий он им доставил, они воспитывают человека, который станет заниматься самоедством.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взвалит всю вину на себя или, в знак протеста, захочет доказать обратное: «Вот я умру, а вы все останетесь виноватыми!».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89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ÐÐ°ÑÑÐ¸Ð½ÐºÐ¸ Ð¿Ð¾ Ð·Ð°Ð¿ÑÐ¾ÑÑ ÐºÐ°ÑÑÐ¸Ð½ÐºÐ¸ Ð¾ÑÐ¸Ð±ÐºÐ¸ ÑÐµÐ¼ÐµÐ¹Ð½Ð¾Ð³Ð¾ Ð²Ð¾ÑÐ¿Ð¸ÑÐ°Ð½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2" y="836712"/>
            <a:ext cx="2469097" cy="18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620688"/>
            <a:ext cx="58710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ВТОРАЯ.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жёстко контролируют поведение, распорядок дня, учёбу и даже настроение ребёнка.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8068" y="2601820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берут на себя ответственность за малейшие эмоциональные переживания своего ребёнка.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плачет или устал – значит, мы не создали ему комфортных условий».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вырастают дети, не умеющие отвечать за себя и последствия своих поступков.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подростковом возрасте чувство беспомощности, возникающее в трудных ситуациях при таком типе воспитания, нередко становится причиной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7580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ÐÐ°ÑÑÐ¸Ð½ÐºÐ¸ Ð¿Ð¾ Ð·Ð°Ð¿ÑÐ¾ÑÑ ÐºÐ°ÑÑÐ¸Ð½ÐºÐ¸ Ð¾ÑÐ¸Ð±ÐºÐ¸ ÑÐµÐ¼ÐµÐ¹Ð½Ð¾Ð³Ð¾ Ð²Ð¾ÑÐ¿Ð¸ÑÐ°Ð½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2" y="840971"/>
            <a:ext cx="2469097" cy="18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260648"/>
            <a:ext cx="5780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ТРЕТЬЯ.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ребёнку, как к своей последней игрушке.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2271840"/>
            <a:ext cx="6030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свойственно родителям, которые не доиграли в собственном детстве.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ему учиться – он ещё такой маленький?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заниматься спортом – он такой слабый?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такой славный!».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тому, что дети не научаются предвосхищать и планировать события, ставить себе цели и идти к ним.</a:t>
            </a:r>
          </a:p>
        </p:txBody>
      </p:sp>
    </p:spTree>
    <p:extLst>
      <p:ext uri="{BB962C8B-B14F-4D97-AF65-F5344CB8AC3E}">
        <p14:creationId xmlns:p14="http://schemas.microsoft.com/office/powerpoint/2010/main" val="10606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0"/>
            <a:ext cx="9179496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ÐÐ°ÑÑÐ¸Ð½ÐºÐ¸ Ð¿Ð¾ Ð·Ð°Ð¿ÑÐ¾ÑÑ ÐºÐ°ÑÑÐ¸Ð½ÐºÐ¸ Ð¾ÑÐ¸Ð±ÐºÐ¸ ÑÐµÐ¼ÐµÐ¹Ð½Ð¾Ð³Ð¾ Ð²Ð¾ÑÐ¿Ð¸ÑÐ°Ð½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2" y="836712"/>
            <a:ext cx="2469097" cy="18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86707" y="620688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ЧЕТВЕРТАЯ.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стараются объяснять все события в жизни ребёнка внешними причинами, игнорируя возможность самого человека быть хозяином своей судьбы и чувств.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4589" y="3203440"/>
            <a:ext cx="6189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Подобное воспитание порождает зависимость эмоциональных состояний от внешней среды и полное неумение справляться с трудностями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26609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ÐÐ°ÑÑÐ¸Ð½ÐºÐ¸ Ð¿Ð¾ Ð·Ð°Ð¿ÑÐ¾ÑÑ ÐºÐ°ÑÑÐ¸Ð½ÐºÐ¸ Ð¾ÑÐ¸Ð±ÐºÐ¸ ÑÐµÐ¼ÐµÐ¹Ð½Ð¾Ð³Ð¾ Ð²Ð¾ÑÐ¿Ð¸ÑÐ°Ð½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2" y="836712"/>
            <a:ext cx="2469097" cy="18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31840" y="548680"/>
            <a:ext cx="5133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ПЯТАЯ. 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оберегают ребёнка от ошибок.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2274009"/>
            <a:ext cx="59791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мотивация избегания станет доминировать у него над мотиваций достижения.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как известно, стремятся достигнуть большего, а другие – боятся совершить ошибку.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приводит к потере перспективного взгляда на будущее и, как следствие, потере смысла жизни.</a:t>
            </a:r>
          </a:p>
        </p:txBody>
      </p:sp>
    </p:spTree>
    <p:extLst>
      <p:ext uri="{BB962C8B-B14F-4D97-AF65-F5344CB8AC3E}">
        <p14:creationId xmlns:p14="http://schemas.microsoft.com/office/powerpoint/2010/main" val="9054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300940" cy="6847047"/>
          </a:xfrm>
        </p:spPr>
      </p:pic>
    </p:spTree>
    <p:extLst>
      <p:ext uri="{BB962C8B-B14F-4D97-AF65-F5344CB8AC3E}">
        <p14:creationId xmlns:p14="http://schemas.microsoft.com/office/powerpoint/2010/main" val="105307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870710" y="2786853"/>
          <a:ext cx="5402580" cy="2152656"/>
        </p:xfrm>
        <a:graphic>
          <a:graphicData uri="http://schemas.openxmlformats.org/drawingml/2006/table">
            <a:tbl>
              <a:tblPr firstRow="1" firstCol="1" bandRow="1"/>
              <a:tblGrid>
                <a:gridCol w="54025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1. Покупать вещи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 Покупать обувь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 Покупать еду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 Покупать лекарства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5. Покупать учебные принадлежности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6. Оплачивать секции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7. Оплачивать репетиторов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8. Давать деньги на карманные расходы в школе.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9. Сдавать деньги на школьные взносы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10. Давать деньги на развлечения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11. Возить на машине на занятия (если есть такая возможность)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 Оплачивать коммунальные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5" y="24847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35696" y="692696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родителей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41988"/>
              </p:ext>
            </p:extLst>
          </p:nvPr>
        </p:nvGraphicFramePr>
        <p:xfrm>
          <a:off x="683568" y="1772815"/>
          <a:ext cx="7992888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7992888"/>
              </a:tblGrid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Покупать вещи ребенку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Покупать обувь ребенку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Покупать еду ребенку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 Покупать лекарства ребенку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 Покупать учебные принадлежности ребенку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 Оплачивать секции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 Оплачивать репетиторов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 Давать деньги на карманные расходы в школе.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9. Сдавать деньги на школьные взносы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10. Давать деньги на развлечения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 Возить на машине на занятия (если есть такая возможность)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12. Оплачивать коммунальные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0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870710" y="2786853"/>
          <a:ext cx="5402580" cy="2152656"/>
        </p:xfrm>
        <a:graphic>
          <a:graphicData uri="http://schemas.openxmlformats.org/drawingml/2006/table">
            <a:tbl>
              <a:tblPr firstRow="1" firstCol="1" bandRow="1"/>
              <a:tblGrid>
                <a:gridCol w="54025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1. Покупать вещи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 Покупать обувь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 Покупать еду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 Покупать лекарства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5. Покупать учебные принадлежности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6. Оплачивать секции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7. Оплачивать репетиторов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8. Давать деньги на карманные расходы в школе.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9. Сдавать деньги на школьные взносы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10. Давать деньги на развлечения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11. Возить на машине на занятия (если есть такая возможность)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 Оплачивать коммунальные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5" y="24847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35696" y="692696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родителей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04708"/>
              </p:ext>
            </p:extLst>
          </p:nvPr>
        </p:nvGraphicFramePr>
        <p:xfrm>
          <a:off x="539552" y="1484780"/>
          <a:ext cx="7992888" cy="4893271"/>
        </p:xfrm>
        <a:graphic>
          <a:graphicData uri="http://schemas.openxmlformats.org/drawingml/2006/table">
            <a:tbl>
              <a:tblPr firstRow="1" firstCol="1" bandRow="1"/>
              <a:tblGrid>
                <a:gridCol w="7992888"/>
              </a:tblGrid>
              <a:tr h="39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 Обеспечить ребенка собственной территорией в доме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14. Напоминать об уборке за домашними животными ребенка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15. Обеспечить ребенка обучением в школе и развитием своего ума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16. Обеспечить ребенка школьной формой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17. Обеспечить время для выполнения ребенком школьных ДЗ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18. При необходимости и если родителям по силам, помогать ребенку выполнять школьные ДЗ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19. Посещать школьные собрания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20. Готовить вещи ребенка в школу (гладить, раскладывать)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21. Стирать вещи ребенка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22. Готовить еду для ребенка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23. Выполнять уборку в доме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24. Обеспечить ребенку личное время (время для прогулок)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1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870710" y="2786853"/>
          <a:ext cx="5402580" cy="2152656"/>
        </p:xfrm>
        <a:graphic>
          <a:graphicData uri="http://schemas.openxmlformats.org/drawingml/2006/table">
            <a:tbl>
              <a:tblPr firstRow="1" firstCol="1" bandRow="1"/>
              <a:tblGrid>
                <a:gridCol w="54025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1. Покупать вещи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 Покупать обувь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 Покупать еду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 Покупать лекарства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5. Покупать учебные принадлежности ребенку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6. Оплачивать секции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7. Оплачивать репетиторов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8. Давать деньги на карманные расходы в школе.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9. Сдавать деньги на школьные взносы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10. Давать деньги на развлечения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11. Возить на машине на занятия (если есть такая возможность)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 Оплачивать коммунальные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5" y="24847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35696" y="692696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родителей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311706"/>
              </p:ext>
            </p:extLst>
          </p:nvPr>
        </p:nvGraphicFramePr>
        <p:xfrm>
          <a:off x="323528" y="1556788"/>
          <a:ext cx="8352928" cy="4896551"/>
        </p:xfrm>
        <a:graphic>
          <a:graphicData uri="http://schemas.openxmlformats.org/drawingml/2006/table">
            <a:tbl>
              <a:tblPr firstRow="1" firstCol="1" bandRow="1"/>
              <a:tblGrid>
                <a:gridCol w="8352928"/>
              </a:tblGrid>
              <a:tr h="37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25. Обеспечить ребенка связью (телефонной)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26. Обеспечить ребенка местом для отдыха (спальным местом)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27. Уделять ребенку свое внимание в свободное время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28. Обеспечить досуг ребенка (найти чем занять его свободное время)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 Уважительно общаться с ребенком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 Проявлять любовь и заботу к ребенку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31. Оберегать от неприятностей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32. Помогать в решении трудных ситуаций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33. Помогать спланировать личное время ребенка (режим дня)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34. Распланировать режим пользования планшетом и компьютером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35. Быть честным к ребенку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36. Воспитывать в ребенке ответственное поведение (разговаривать, накладывать заслуженные ограничения, санкции за провинности)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1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0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5749716" cy="3983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8028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любовь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чувство сильной привязанности и симпатии к своему чаду, выраженное не только сильной заботой, но и воспитанием в ребёнке правильных качеств.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примеру: бескорыстие, уважение к старшим, любовь к труду и культуре.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родителей должна исходить в меру, без навязывания своих идей и предпочтений, давая пространство для развития собственных интересов, а так же, не мешая формированию в ребёнке характера и индивидуальности.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4079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116632"/>
            <a:ext cx="698477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algn="ctr"/>
            <a:endParaRPr lang="ru-RU" sz="2400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Родителям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сосредотачивать свое внимание на хорошем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уметь видеть окружающий мир с точки зрения возможностей, а не препятствий;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заботиться о себе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физических упражнений и рационального питания;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сотрудничать с людьми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ровесниками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взрослыми; получать понимание и социальную поддержку; помнить, что нет ничего плохого в том, чтобы попросить кого-то о помощи;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возможности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тех сферах деятельности, где подростку действительно этого хочется: в спорте, в танцах,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путешествиях,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kz.yandex.net/i?id=0ae24b8d133c591d52660e451f89b085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76872"/>
            <a:ext cx="179576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116632"/>
            <a:ext cx="6984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88640"/>
            <a:ext cx="79208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Уважаемые папы и мамы</a:t>
            </a:r>
            <a:r>
              <a:rPr lang="ru-RU" b="1" dirty="0" smtClean="0"/>
              <a:t>!</a:t>
            </a:r>
          </a:p>
          <a:p>
            <a:pPr algn="ctr"/>
            <a:endParaRPr lang="ru-RU" b="1" dirty="0"/>
          </a:p>
          <a:p>
            <a:pPr algn="ctr"/>
            <a:r>
              <a:rPr lang="ru-RU" dirty="0"/>
              <a:t>Если вы человек, который живет не только настоящим, но и старается заглянуть в будущее- эта памятка поможет вам сохранить тепло взаимоотношений с вашим ребенком.</a:t>
            </a:r>
          </a:p>
          <a:p>
            <a:endParaRPr lang="ru-RU" dirty="0"/>
          </a:p>
          <a:p>
            <a:r>
              <a:rPr lang="ru-RU" b="1" dirty="0"/>
              <a:t>Хороший родитель всегда знает и помнит, что если: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ребенка </a:t>
            </a:r>
            <a:r>
              <a:rPr lang="ru-RU" sz="1600" dirty="0"/>
              <a:t>постоянно критикуют, он учится ненавидеть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ребенка высмеивают, он становиться замкнутым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ребенка хвалят, он учится быть благодарным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ребенка поддерживают, он учится ценить себя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ребенок растет в упреках, он учится жить с чувством вины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ребенок растет в терпимости, он учится понимать других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ребенок растет в честности, он учится быть справедливым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ребенок растет в безопасности, он учится верить в людей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ребенок живет во вражде, он учится быть агрессивным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ребенок живет в понимании и дружелюбии, он учится находить любовь в этом мире.</a:t>
            </a:r>
          </a:p>
          <a:p>
            <a:endParaRPr lang="ru-RU" sz="1600" dirty="0" smtClean="0"/>
          </a:p>
          <a:p>
            <a:r>
              <a:rPr lang="ru-RU" sz="1600" dirty="0" smtClean="0"/>
              <a:t>А </a:t>
            </a:r>
            <a:r>
              <a:rPr lang="ru-RU" sz="1600" dirty="0"/>
              <a:t>ключ к изменению поведения ребенка лежит в изменении отношений между родителями и ребенком</a:t>
            </a:r>
          </a:p>
          <a:p>
            <a:endParaRPr lang="ru-RU" dirty="0"/>
          </a:p>
          <a:p>
            <a:r>
              <a:rPr lang="ru-RU" b="1" dirty="0"/>
              <a:t>Пусть ваше родительское счастье будет с вами всегда!</a:t>
            </a:r>
          </a:p>
        </p:txBody>
      </p:sp>
    </p:spTree>
    <p:extLst>
      <p:ext uri="{BB962C8B-B14F-4D97-AF65-F5344CB8AC3E}">
        <p14:creationId xmlns:p14="http://schemas.microsoft.com/office/powerpoint/2010/main" val="24178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6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-218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79" y="5589240"/>
            <a:ext cx="5945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1" y="184699"/>
            <a:ext cx="422911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0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61385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ÐÐ°ÑÑÐ¸Ð½ÐºÐ¸ Ð¿Ð¾ Ð·Ð°Ð¿ÑÐ¾ÑÑ ÐºÐ°ÑÑÐ¸Ð½ÐºÐ° ÑÐ¸ÑÑÑÐ¹ Ð»Ð¸Ñ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685">
            <a:off x="638246" y="2070253"/>
            <a:ext cx="2870409" cy="20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1zoom.ru/big2/43/194801-brettdan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6383"/>
            <a:ext cx="3595959" cy="23861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7" y="908720"/>
            <a:ext cx="6138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приходят в этот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чистыми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красивыми, позитивными, добрыми...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952931"/>
            <a:ext cx="41402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 же берутся потом подростки с повышенной тревожностью, зацикленные на негативных эмоциях, с пониженным фоном настроения, с нежеланием жить,  трудновоспитуемые и  социально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запущенные?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ÐÐ°ÑÑÐ¸Ð½ÐºÐ¸ Ð¿Ð¾ Ð·Ð°Ð¿ÑÐ¾ÑÑ Ð´ÐµÐ¿ÑÐµÑÑÐ¸Ð²Ð½ÑÐ¹ Ð¿Ð¾Ð´ÑÐ¾ÑÑÐ¾Ð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6421">
            <a:off x="611076" y="4587407"/>
            <a:ext cx="3564260" cy="23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22341"/>
            <a:ext cx="690538" cy="690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049928"/>
              </p:ext>
            </p:extLst>
          </p:nvPr>
        </p:nvGraphicFramePr>
        <p:xfrm>
          <a:off x="0" y="44624"/>
          <a:ext cx="9144000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76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0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9572" y="1156541"/>
            <a:ext cx="77048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за власть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ребенку не хватает собственного влияния.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выражаться в поведении, поступках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вам показывает кто главный. Что он сам прежде всего решает что делать и как поступить в каждой конкретной ситуации. Часто это происходит демонстративно.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когда ребенку не хватает признания.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выражаться в поведении, поступках?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поднять свою самооценку и увидеть от окружающих, что его ценят по достоинству.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1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0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836712"/>
            <a:ext cx="77048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ребёнок защищается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может выражаться в поведении, поступках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вам мстит и припоминает, он кипит или у него затаилась внутри обида на вас и при любом возможном случае он ее возмещает. Он знает за какие ниточки вас дернуть и успешно это делает.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ребенку нужно побыть наедине с собой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может выражаться в поведении, поступках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всячески закрывается от вас и не допускает, при этом отвечает дежурное – все нормально, все хорошо.</a:t>
            </a:r>
          </a:p>
        </p:txBody>
      </p:sp>
    </p:spTree>
    <p:extLst>
      <p:ext uri="{BB962C8B-B14F-4D97-AF65-F5344CB8AC3E}">
        <p14:creationId xmlns:p14="http://schemas.microsoft.com/office/powerpoint/2010/main" val="19879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97" y="-31711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404665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часто переживает проблемы трех «Н»: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непреодолимость трудностей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 нескончаемость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несчастья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 неперено­симость тоски и одиночества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Отчаявшийся </a:t>
            </a:r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вынужден бороться с тремя «Б»: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беспомощностью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бессилием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 безнадежностью. 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90" y="3068960"/>
            <a:ext cx="3090377" cy="2296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8"/>
          <a:stretch/>
        </p:blipFill>
        <p:spPr bwMode="auto">
          <a:xfrm>
            <a:off x="4427984" y="4646573"/>
            <a:ext cx="2345767" cy="2039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" y="0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8196" y="125886"/>
            <a:ext cx="8574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провоцирующие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разрушающее поведение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m0-tub-kz.yandex.net/i?id=52ed1a4898ef7ce73b7f872ee4c33f4c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3321" r="5220" b="2694"/>
          <a:stretch/>
        </p:blipFill>
        <p:spPr bwMode="auto">
          <a:xfrm>
            <a:off x="358196" y="553202"/>
            <a:ext cx="4591852" cy="441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554396">
            <a:off x="980631" y="1573185"/>
            <a:ext cx="354069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алкоголя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ежличностные конфликты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неразделенная любовь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диночество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асмешки, чувство неполноценности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равля среды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cliparts.co/cliparts/di4/5bE/di45bEq5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06" y="679122"/>
            <a:ext cx="4709896" cy="41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1225736">
            <a:off x="5180854" y="1278366"/>
            <a:ext cx="33681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обиды, стыда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переутомления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оязнь быть наказанным за проступок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ействительная или мнимая утрата родительской любви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ьянство родителей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http://www.clipartbest.com/cliparts/RcG/6Lz/RcG6Lz77i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4418" r="8912" b="11824"/>
          <a:stretch/>
        </p:blipFill>
        <p:spPr bwMode="auto">
          <a:xfrm rot="20934306">
            <a:off x="2276968" y="3220678"/>
            <a:ext cx="3461230" cy="342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628646">
            <a:off x="2467329" y="3564785"/>
            <a:ext cx="2945180" cy="2588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семейного воспитания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пищевого поведения (анорексия и булимия)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учителем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близкого человека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(физическое, моральное, сексуальное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самооценки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746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Ð°Ð±Ð»Ð¾Ð½Ñ Ð´Ð»Ñ Ð¿ÑÐµÐ·ÐµÐ½ÑÐ°ÑÐ¸Ð¹ Ð·ÐµÐ»ÐµÐ½ÑÐ¹ ÑÐ¾Ð½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0"/>
            <a:ext cx="9144000" cy="68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4" y="404664"/>
            <a:ext cx="763284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«Не кричите на ребенка!»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родителя:  кричать на ребенка, по какому-то придуманному поводу,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«ребенка»: присесть на корточки, чтобы быть намного меньше ростом и говорить только одну фразу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маленький, и я просто хочу, чтобы меня любили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ÐÐ°ÑÑÐ¸Ð½ÐºÐ¸ Ð¿Ð¾ Ð·Ð°Ð¿ÑÐ¾ÑÑ ÐºÐ°ÑÑÐ¸Ð½ÐºÐ° ÑÐ¾Ð´Ð¸ÑÐµÐ»Ñ ÐºÑÐ¸ÑÐ¸Ñ Ð½Ð° Ð¿Ð¾Ð´ÑÐ¾ÑÑ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99" y="3497446"/>
            <a:ext cx="5400600" cy="3371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10651</TotalTime>
  <Words>1546</Words>
  <Application>Microsoft Office PowerPoint</Application>
  <PresentationFormat>Экран (4:3)</PresentationFormat>
  <Paragraphs>228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пнмпип</dc:creator>
  <cp:lastModifiedBy>DNS</cp:lastModifiedBy>
  <cp:revision>47</cp:revision>
  <dcterms:created xsi:type="dcterms:W3CDTF">2019-04-17T13:04:47Z</dcterms:created>
  <dcterms:modified xsi:type="dcterms:W3CDTF">2023-03-16T15:01:41Z</dcterms:modified>
</cp:coreProperties>
</file>