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75" r:id="rId4"/>
    <p:sldId id="257" r:id="rId5"/>
    <p:sldId id="274" r:id="rId6"/>
    <p:sldId id="262" r:id="rId7"/>
    <p:sldId id="258" r:id="rId8"/>
    <p:sldId id="259" r:id="rId9"/>
    <p:sldId id="264" r:id="rId10"/>
    <p:sldId id="267" r:id="rId11"/>
    <p:sldId id="273" r:id="rId12"/>
    <p:sldId id="260" r:id="rId13"/>
    <p:sldId id="261" r:id="rId14"/>
    <p:sldId id="266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CEF0-4320-4174-B64B-137F5133E4A4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3FC8-22A6-42F6-8CB5-F0BEA9C896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CEF0-4320-4174-B64B-137F5133E4A4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3FC8-22A6-42F6-8CB5-F0BEA9C896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CEF0-4320-4174-B64B-137F5133E4A4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3FC8-22A6-42F6-8CB5-F0BEA9C8963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CEF0-4320-4174-B64B-137F5133E4A4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3FC8-22A6-42F6-8CB5-F0BEA9C8963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CEF0-4320-4174-B64B-137F5133E4A4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3FC8-22A6-42F6-8CB5-F0BEA9C896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CEF0-4320-4174-B64B-137F5133E4A4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3FC8-22A6-42F6-8CB5-F0BEA9C8963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CEF0-4320-4174-B64B-137F5133E4A4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3FC8-22A6-42F6-8CB5-F0BEA9C896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CEF0-4320-4174-B64B-137F5133E4A4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3FC8-22A6-42F6-8CB5-F0BEA9C896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CEF0-4320-4174-B64B-137F5133E4A4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3FC8-22A6-42F6-8CB5-F0BEA9C896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CEF0-4320-4174-B64B-137F5133E4A4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3FC8-22A6-42F6-8CB5-F0BEA9C8963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CEF0-4320-4174-B64B-137F5133E4A4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3FC8-22A6-42F6-8CB5-F0BEA9C8963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F56CEF0-4320-4174-B64B-137F5133E4A4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9763FC8-22A6-42F6-8CB5-F0BEA9C8963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132036"/>
          </a:xfrm>
        </p:spPr>
        <p:txBody>
          <a:bodyPr>
            <a:normAutofit fontScale="90000"/>
          </a:bodyPr>
          <a:lstStyle/>
          <a:p>
            <a:r>
              <a:rPr lang="ru-RU" dirty="0"/>
              <a:t>Опыт формирования </a:t>
            </a:r>
            <a:r>
              <a:rPr lang="ru-RU" dirty="0" smtClean="0"/>
              <a:t>ассертивной </a:t>
            </a:r>
            <a:r>
              <a:rPr lang="ru-RU" dirty="0"/>
              <a:t>модели поведения у </a:t>
            </a:r>
            <a:r>
              <a:rPr lang="ru-RU" dirty="0" smtClean="0"/>
              <a:t>подростков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6309320"/>
            <a:ext cx="6400800" cy="41404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или как я учу подростков быть </a:t>
            </a:r>
            <a:r>
              <a:rPr lang="ru-RU" dirty="0" smtClean="0">
                <a:solidFill>
                  <a:schemeClr val="tx1"/>
                </a:solidFill>
              </a:rPr>
              <a:t>неудобными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;)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6336704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964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3627925" cy="345069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Подросткам </a:t>
            </a:r>
            <a:r>
              <a:rPr lang="ru-RU" dirty="0">
                <a:solidFill>
                  <a:schemeClr val="tx1"/>
                </a:solidFill>
              </a:rPr>
              <a:t>сложно </a:t>
            </a:r>
            <a:r>
              <a:rPr lang="ru-RU" dirty="0" smtClean="0">
                <a:solidFill>
                  <a:schemeClr val="tx1"/>
                </a:solidFill>
              </a:rPr>
              <a:t>ответить на этот вопрос, </a:t>
            </a:r>
            <a:r>
              <a:rPr lang="ru-RU" dirty="0">
                <a:solidFill>
                  <a:schemeClr val="tx1"/>
                </a:solidFill>
              </a:rPr>
              <a:t>тем не менее их надо включать в работу обязательно, каждый раз они делают новые открытия себя.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Я?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56" y="2852936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379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836712"/>
            <a:ext cx="7408333" cy="5544616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tx1"/>
                </a:solidFill>
              </a:rPr>
              <a:t>Ребенок, лишенный возможности самостоятельно разобраться, где «Я», а где «не-Я», склонен к формированию двух крайних вариантов в структуре личности.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В первом случае – это человек, не осознающий своих собственных потребностей и желаний, не верящий в себя, зачастую живущий по указке других людей.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Во втором случае – это человек, не распознающий и не уважающий границ других людей, подчиняющий их своей воле и желаниям.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Манипулируя </a:t>
            </a:r>
            <a:r>
              <a:rPr lang="ru-RU" dirty="0">
                <a:solidFill>
                  <a:schemeClr val="tx1"/>
                </a:solidFill>
              </a:rPr>
              <a:t>или используя других, он все равно стремится жить чужой жизнью, страдая от ощущения </a:t>
            </a:r>
            <a:r>
              <a:rPr lang="ru-RU" dirty="0" smtClean="0">
                <a:solidFill>
                  <a:schemeClr val="tx1"/>
                </a:solidFill>
              </a:rPr>
              <a:t>своей ничтожности, </a:t>
            </a:r>
            <a:r>
              <a:rPr lang="ru-RU" dirty="0">
                <a:solidFill>
                  <a:schemeClr val="tx1"/>
                </a:solidFill>
              </a:rPr>
              <a:t>но не осознает этого.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62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Лист </a:t>
            </a:r>
            <a:r>
              <a:rPr lang="ru-RU" dirty="0">
                <a:solidFill>
                  <a:schemeClr val="tx1"/>
                </a:solidFill>
              </a:rPr>
              <a:t>бумаги, разделите на три равные вертикальные колонки.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Напишите </a:t>
            </a:r>
            <a:r>
              <a:rPr lang="ru-RU" dirty="0">
                <a:solidFill>
                  <a:schemeClr val="tx1"/>
                </a:solidFill>
              </a:rPr>
              <a:t>в первой колонке в ответ на вопрос «Кто я?» десять слов-эпитетов.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Во </a:t>
            </a:r>
            <a:r>
              <a:rPr lang="ru-RU" dirty="0">
                <a:solidFill>
                  <a:schemeClr val="tx1"/>
                </a:solidFill>
              </a:rPr>
              <a:t>второй колонке ответьте на тот же вопрос, как, по вашему мнению, отозвались бы о вас ваши отец, мать или старшие родственники.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dirty="0">
                <a:solidFill>
                  <a:schemeClr val="tx1"/>
                </a:solidFill>
              </a:rPr>
              <a:t>в третьей колонке на этот же вопрос будет отвечать любой человек, которого вы </a:t>
            </a:r>
            <a:r>
              <a:rPr lang="ru-RU" dirty="0" smtClean="0">
                <a:solidFill>
                  <a:schemeClr val="tx1"/>
                </a:solidFill>
              </a:rPr>
              <a:t>выберете.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«Кто 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50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204864"/>
            <a:ext cx="4896544" cy="403244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равните </a:t>
            </a:r>
            <a:r>
              <a:rPr lang="ru-RU" dirty="0">
                <a:solidFill>
                  <a:schemeClr val="tx1"/>
                </a:solidFill>
              </a:rPr>
              <a:t>все три набора ответов.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Сколько </a:t>
            </a:r>
            <a:r>
              <a:rPr lang="ru-RU" dirty="0">
                <a:solidFill>
                  <a:schemeClr val="tx1"/>
                </a:solidFill>
              </a:rPr>
              <a:t>совпадений?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Можно </a:t>
            </a:r>
            <a:r>
              <a:rPr lang="ru-RU" dirty="0">
                <a:solidFill>
                  <a:schemeClr val="tx1"/>
                </a:solidFill>
              </a:rPr>
              <a:t>сказать, что в этих характеристиках отражается ваша индивидуальность, уникальность? Или это перечень социальных ролей и функций?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024" y="3645024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74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7" y="2204864"/>
            <a:ext cx="3816423" cy="345638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Сколько</a:t>
            </a:r>
            <a:r>
              <a:rPr lang="ru-RU" dirty="0">
                <a:solidFill>
                  <a:schemeClr val="tx1"/>
                </a:solidFill>
              </a:rPr>
              <a:t>, вы терпели? Может, вам вообще было в удовольствие , и вы готовы были так весь день ходить? Не так ли вы ведете себя в обычной жизни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Упражнение «КАМУШЕК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45024"/>
            <a:ext cx="4262892" cy="254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4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060848"/>
            <a:ext cx="3483909" cy="212168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Метафора </a:t>
            </a:r>
            <a:r>
              <a:rPr lang="ru-RU" dirty="0">
                <a:solidFill>
                  <a:schemeClr val="tx1"/>
                </a:solidFill>
              </a:rPr>
              <a:t>– личность –это земельный участок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Упражнение «ЗЕМЕЛЬНЫЙ УЧАСТОК»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2915082"/>
            <a:ext cx="6097390" cy="3466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826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3068960"/>
            <a:ext cx="2979853" cy="204967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Отстаивание и защита своих личных границ.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Упражнение «СТОП-СИГНАЛ»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00" y="2558760"/>
            <a:ext cx="5467672" cy="396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7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31683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сказать </a:t>
            </a:r>
            <a:r>
              <a:rPr lang="ru-RU" dirty="0">
                <a:solidFill>
                  <a:schemeClr val="tx1"/>
                </a:solidFill>
              </a:rPr>
              <a:t>«нет» всему, к чему я не готов/а, или тому, что для меня опасно.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 </a:t>
            </a:r>
            <a:r>
              <a:rPr lang="ru-RU" dirty="0">
                <a:solidFill>
                  <a:schemeClr val="tx1"/>
                </a:solidFill>
              </a:rPr>
              <a:t>все мои чувства.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ошибаться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менять </a:t>
            </a:r>
            <a:r>
              <a:rPr lang="ru-RU" dirty="0">
                <a:solidFill>
                  <a:schemeClr val="tx1"/>
                </a:solidFill>
              </a:rPr>
              <a:t>свою точку зрения.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быть </a:t>
            </a:r>
            <a:r>
              <a:rPr lang="ru-RU" dirty="0">
                <a:solidFill>
                  <a:schemeClr val="tx1"/>
                </a:solidFill>
              </a:rPr>
              <a:t>более здоровым/ой, чем те люди, которые меня окружают.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никак </a:t>
            </a:r>
            <a:r>
              <a:rPr lang="ru-RU" dirty="0">
                <a:solidFill>
                  <a:schemeClr val="tx1"/>
                </a:solidFill>
              </a:rPr>
              <a:t>не объяснять и не оправдывать свое поведение.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делать </a:t>
            </a:r>
            <a:r>
              <a:rPr lang="ru-RU" dirty="0">
                <a:solidFill>
                  <a:schemeClr val="tx1"/>
                </a:solidFill>
              </a:rPr>
              <a:t>выбор, а не только терпеть и выживать.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прекратить </a:t>
            </a:r>
            <a:r>
              <a:rPr lang="ru-RU" dirty="0">
                <a:solidFill>
                  <a:schemeClr val="tx1"/>
                </a:solidFill>
              </a:rPr>
              <a:t>беседу, если собеседник унижает меня.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устанавливать </a:t>
            </a:r>
            <a:r>
              <a:rPr lang="ru-RU" dirty="0">
                <a:solidFill>
                  <a:schemeClr val="tx1"/>
                </a:solidFill>
              </a:rPr>
              <a:t>границы и быть эгоистичным/ой.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заботиться </a:t>
            </a:r>
            <a:r>
              <a:rPr lang="ru-RU" dirty="0">
                <a:solidFill>
                  <a:schemeClr val="tx1"/>
                </a:solidFill>
              </a:rPr>
              <a:t>о себе, какими бы не были окружающие обстоятельства.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18464"/>
          </a:xfrm>
        </p:spPr>
        <p:txBody>
          <a:bodyPr>
            <a:normAutofit/>
          </a:bodyPr>
          <a:lstStyle/>
          <a:p>
            <a:r>
              <a:rPr lang="ru-RU" dirty="0"/>
              <a:t>Я имею </a:t>
            </a:r>
            <a:r>
              <a:rPr lang="ru-RU" dirty="0" smtClean="0"/>
              <a:t>право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52" y="4581128"/>
            <a:ext cx="4896544" cy="2176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73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412776"/>
            <a:ext cx="4536504" cy="5184576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Это </a:t>
            </a:r>
            <a:r>
              <a:rPr lang="ru-RU" dirty="0">
                <a:solidFill>
                  <a:schemeClr val="tx1"/>
                </a:solidFill>
              </a:rPr>
              <a:t>единица социального признания, одобрения. Единица любви и уважения. </a:t>
            </a:r>
          </a:p>
          <a:p>
            <a:r>
              <a:rPr lang="ru-RU" dirty="0">
                <a:solidFill>
                  <a:schemeClr val="tx1"/>
                </a:solidFill>
              </a:rPr>
              <a:t>Возьмите лист бумаги и продолжите предложения: «Я люблю себя за…», «Я уважаю себя за…».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Упражнение </a:t>
            </a:r>
            <a:r>
              <a:rPr lang="ru-RU" dirty="0">
                <a:solidFill>
                  <a:schemeClr val="tx1"/>
                </a:solidFill>
              </a:rPr>
              <a:t>выполняется 10 минут. Подсчитайте, сколько у вас позиций.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Какие </a:t>
            </a:r>
            <a:r>
              <a:rPr lang="ru-RU" dirty="0">
                <a:solidFill>
                  <a:schemeClr val="tx1"/>
                </a:solidFill>
              </a:rPr>
              <a:t>чувства вы испытали, делая упражнение? Вы исписали всю тетрадь? Вы переполнены чувством гордости?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Упражнение «Банк поглаживаний»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29000"/>
            <a:ext cx="4105151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938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40"/>
            <a:ext cx="7124016" cy="4658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95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564904"/>
            <a:ext cx="7408333" cy="3561259"/>
          </a:xfrm>
        </p:spPr>
        <p:txBody>
          <a:bodyPr/>
          <a:lstStyle/>
          <a:p>
            <a:pPr lvl="0"/>
            <a:r>
              <a:rPr lang="ru-RU" b="1" dirty="0">
                <a:solidFill>
                  <a:schemeClr val="tx1"/>
                </a:solidFill>
              </a:rPr>
              <a:t>Необходимость формирования </a:t>
            </a:r>
            <a:r>
              <a:rPr lang="ru-RU" b="1" dirty="0" err="1">
                <a:solidFill>
                  <a:schemeClr val="tx1"/>
                </a:solidFill>
              </a:rPr>
              <a:t>ассертивного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поведения у детей.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Практические будни школьного психолога.</a:t>
            </a:r>
          </a:p>
          <a:p>
            <a:pPr lvl="0"/>
            <a:r>
              <a:rPr lang="ru-RU" b="1" dirty="0" smtClean="0">
                <a:solidFill>
                  <a:schemeClr val="tx1"/>
                </a:solidFill>
              </a:rPr>
              <a:t>Кто Я?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 </a:t>
            </a:r>
            <a:r>
              <a:rPr lang="ru-RU" b="1" dirty="0" smtClean="0">
                <a:solidFill>
                  <a:schemeClr val="tx1"/>
                </a:solidFill>
              </a:rPr>
              <a:t>Умение </a:t>
            </a:r>
            <a:r>
              <a:rPr lang="ru-RU" b="1" dirty="0">
                <a:solidFill>
                  <a:schemeClr val="tx1"/>
                </a:solidFill>
              </a:rPr>
              <a:t>говорить </a:t>
            </a:r>
            <a:r>
              <a:rPr lang="ru-RU" b="1" dirty="0" smtClean="0">
                <a:solidFill>
                  <a:schemeClr val="tx1"/>
                </a:solidFill>
              </a:rPr>
              <a:t>НЕТ.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Личные </a:t>
            </a:r>
            <a:r>
              <a:rPr lang="ru-RU" b="1" dirty="0" smtClean="0">
                <a:solidFill>
                  <a:schemeClr val="tx1"/>
                </a:solidFill>
              </a:rPr>
              <a:t>границы.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Формирование </a:t>
            </a:r>
            <a:r>
              <a:rPr lang="ru-RU" dirty="0" err="1" smtClean="0"/>
              <a:t>ассертивного</a:t>
            </a:r>
            <a:r>
              <a:rPr lang="ru-RU" dirty="0" smtClean="0"/>
              <a:t> поведения у подростков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06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832648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Ассертивным</a:t>
            </a:r>
            <a:r>
              <a:rPr lang="ru-RU" dirty="0">
                <a:solidFill>
                  <a:schemeClr val="tx1"/>
                </a:solidFill>
              </a:rPr>
              <a:t> называют прямое открытое поведение, не имеющее целью причинить вред другим людям. Это особый тип поведения, который позволяет человеку конкретно и решительно заявлять о своих потребностях, желаниях и чувствах другим людям без ущерба их прав.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Формирование навыков </a:t>
            </a:r>
            <a:r>
              <a:rPr lang="ru-RU" dirty="0" err="1">
                <a:solidFill>
                  <a:schemeClr val="tx1"/>
                </a:solidFill>
              </a:rPr>
              <a:t>ассертивного</a:t>
            </a:r>
            <a:r>
              <a:rPr lang="ru-RU" dirty="0">
                <a:solidFill>
                  <a:schemeClr val="tx1"/>
                </a:solidFill>
              </a:rPr>
              <a:t> поведения в первую очередь предусматривает, чтобы человек отдал себе отчет, насколько его поведение определяется его собственными склонностями и побуждениями, а насколько – кем-то навязанными установками.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7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самостоятельно оценивать свои мысли, эмоции, поведение и нести ответственность за них и их последствия;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не оправдывать, не обосновывать и не объяснять свое поведение, решения, реакции;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самостоятельно определять свою роль и ответственность в решении проблем других людей;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менять свое мнение, убеждения, взгляды;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ошибаться, извлекать из этого уроки и нести ответственность за свои ошибки и их последствия;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сказать «нет» или «я не знаю», «это не моя ответственность», «я тебя не понимаю»;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не зависеть от мнения, желаний и решений других людей.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Тест на </a:t>
            </a:r>
            <a:r>
              <a:rPr lang="ru-RU" dirty="0" err="1" smtClean="0"/>
              <a:t>ассертивность</a:t>
            </a:r>
            <a:r>
              <a:rPr lang="ru-RU" dirty="0" smtClean="0"/>
              <a:t> М. Смита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Я имею право …»</a:t>
            </a:r>
          </a:p>
        </p:txBody>
      </p:sp>
    </p:spTree>
    <p:extLst>
      <p:ext uri="{BB962C8B-B14F-4D97-AF65-F5344CB8AC3E}">
        <p14:creationId xmlns:p14="http://schemas.microsoft.com/office/powerpoint/2010/main" val="37280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132856"/>
            <a:ext cx="3672408" cy="3450696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Дети знают о существовании дракона, но они не знают, что с ним делать и как </a:t>
            </a:r>
            <a:r>
              <a:rPr lang="ru-RU" dirty="0" smtClean="0">
                <a:solidFill>
                  <a:schemeClr val="tx1"/>
                </a:solidFill>
              </a:rPr>
              <a:t>с </a:t>
            </a:r>
            <a:r>
              <a:rPr lang="ru-RU" dirty="0">
                <a:solidFill>
                  <a:schemeClr val="tx1"/>
                </a:solidFill>
              </a:rPr>
              <a:t>ним бороться.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852936"/>
            <a:ext cx="5248520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991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988840"/>
            <a:ext cx="4464496" cy="46805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участник </a:t>
            </a:r>
            <a:r>
              <a:rPr lang="ru-RU" dirty="0">
                <a:solidFill>
                  <a:schemeClr val="tx1"/>
                </a:solidFill>
              </a:rPr>
              <a:t>с закрытыми глазами должен пройти 3 метра до линии на полу, максимально к ней приблизившись, но, не заступив за нее.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Упражнение </a:t>
            </a:r>
            <a:r>
              <a:rPr lang="ru-RU" dirty="0">
                <a:solidFill>
                  <a:schemeClr val="tx1"/>
                </a:solidFill>
              </a:rPr>
              <a:t>является </a:t>
            </a:r>
            <a:r>
              <a:rPr lang="ru-RU" dirty="0" smtClean="0">
                <a:solidFill>
                  <a:schemeClr val="tx1"/>
                </a:solidFill>
              </a:rPr>
              <a:t>экспресс </a:t>
            </a:r>
            <a:r>
              <a:rPr lang="ru-RU" dirty="0">
                <a:solidFill>
                  <a:schemeClr val="tx1"/>
                </a:solidFill>
              </a:rPr>
              <a:t>- диагностикой: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если </a:t>
            </a:r>
            <a:r>
              <a:rPr lang="ru-RU" dirty="0">
                <a:solidFill>
                  <a:schemeClr val="tx1"/>
                </a:solidFill>
              </a:rPr>
              <a:t>участник останавливается на достаточно большом расстоянии, не доходя до черты, то у него преобладает мотивация на избегание неудач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если останавливается на черте или за ней – то доминирует мотивация на достижение успеха.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Упражнение «До черты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184" y="2852936"/>
            <a:ext cx="3501008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290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412776"/>
            <a:ext cx="7408333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>
                <a:solidFill>
                  <a:schemeClr val="tx1"/>
                </a:solidFill>
              </a:rPr>
              <a:t>В своей работе использую тренинги на тему «Умей сказать Нет», тренинги уверенного поведения, включала в занятия фрагменты тренинга о Жизнестойкости.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/>
              <a:t>Методы которые использую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96" y="3031208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658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 smtClean="0">
                <a:solidFill>
                  <a:schemeClr val="tx1"/>
                </a:solidFill>
              </a:rPr>
              <a:t>С </a:t>
            </a:r>
            <a:r>
              <a:rPr lang="ru-RU" dirty="0">
                <a:solidFill>
                  <a:schemeClr val="tx1"/>
                </a:solidFill>
              </a:rPr>
              <a:t>января 2023 </a:t>
            </a:r>
            <a:r>
              <a:rPr lang="ru-RU" dirty="0" smtClean="0">
                <a:solidFill>
                  <a:schemeClr val="tx1"/>
                </a:solidFill>
              </a:rPr>
              <a:t>года провожу </a:t>
            </a:r>
            <a:r>
              <a:rPr lang="ru-RU" dirty="0">
                <a:solidFill>
                  <a:schemeClr val="tx1"/>
                </a:solidFill>
              </a:rPr>
              <a:t>занятия по Формированию Жизнестойкости обучающихся - «Мой мир». </a:t>
            </a:r>
          </a:p>
          <a:p>
            <a:r>
              <a:rPr lang="ru-RU" dirty="0">
                <a:solidFill>
                  <a:schemeClr val="tx1"/>
                </a:solidFill>
              </a:rPr>
              <a:t>Цель программы – 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создать условия для сохранения и укрепления психологического здоровья участников образовательных отношений, 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профилактики </a:t>
            </a:r>
            <a:r>
              <a:rPr lang="ru-RU" dirty="0" err="1">
                <a:solidFill>
                  <a:schemeClr val="tx1"/>
                </a:solidFill>
              </a:rPr>
              <a:t>дезадаптивных</a:t>
            </a:r>
            <a:r>
              <a:rPr lang="ru-RU" dirty="0">
                <a:solidFill>
                  <a:schemeClr val="tx1"/>
                </a:solidFill>
              </a:rPr>
              <a:t> форм поведения, 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формирования успешной социализации в обществе.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/>
              <a:t>Методы которые использую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988840"/>
            <a:ext cx="3627925" cy="420933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Учу </a:t>
            </a:r>
            <a:r>
              <a:rPr lang="ru-RU" dirty="0">
                <a:solidFill>
                  <a:schemeClr val="tx1"/>
                </a:solidFill>
              </a:rPr>
              <a:t>детей рассуждать, анализировать, спорить, </a:t>
            </a:r>
            <a:r>
              <a:rPr lang="ru-RU" dirty="0" smtClean="0">
                <a:solidFill>
                  <a:schemeClr val="tx1"/>
                </a:solidFill>
              </a:rPr>
              <a:t>высказывать </a:t>
            </a:r>
            <a:r>
              <a:rPr lang="ru-RU" dirty="0">
                <a:solidFill>
                  <a:schemeClr val="tx1"/>
                </a:solidFill>
              </a:rPr>
              <a:t>своё мнение, </a:t>
            </a:r>
            <a:r>
              <a:rPr lang="ru-RU" dirty="0" smtClean="0">
                <a:solidFill>
                  <a:schemeClr val="tx1"/>
                </a:solidFill>
              </a:rPr>
              <a:t>не </a:t>
            </a:r>
            <a:r>
              <a:rPr lang="ru-RU" dirty="0">
                <a:solidFill>
                  <a:schemeClr val="tx1"/>
                </a:solidFill>
              </a:rPr>
              <a:t>бояться получить критику в ответ.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Принимаю </a:t>
            </a:r>
            <a:r>
              <a:rPr lang="ru-RU" dirty="0">
                <a:solidFill>
                  <a:schemeClr val="tx1"/>
                </a:solidFill>
              </a:rPr>
              <a:t>неудобные </a:t>
            </a:r>
            <a:r>
              <a:rPr lang="ru-RU" dirty="0" smtClean="0">
                <a:solidFill>
                  <a:schemeClr val="tx1"/>
                </a:solidFill>
              </a:rPr>
              <a:t>вопросы.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Использую</a:t>
            </a:r>
            <a:r>
              <a:rPr lang="ru-RU" dirty="0">
                <a:solidFill>
                  <a:schemeClr val="tx1"/>
                </a:solidFill>
              </a:rPr>
              <a:t>: притчи, мотивирующее видео, истории из своего жизненного опыта, биографии людей достигших успеха.</a:t>
            </a:r>
          </a:p>
          <a:p>
            <a:r>
              <a:rPr lang="ru-RU" dirty="0">
                <a:solidFill>
                  <a:schemeClr val="tx1"/>
                </a:solidFill>
              </a:rPr>
              <a:t>Учу определять и защищать свои границы и не нарушать </a:t>
            </a:r>
            <a:r>
              <a:rPr lang="ru-RU" dirty="0" smtClean="0">
                <a:solidFill>
                  <a:schemeClr val="tx1"/>
                </a:solidFill>
              </a:rPr>
              <a:t>чужие.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98903" y="1416034"/>
            <a:ext cx="5832649" cy="4374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32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2212</TotalTime>
  <Words>782</Words>
  <Application>Microsoft Office PowerPoint</Application>
  <PresentationFormat>Экран (4:3)</PresentationFormat>
  <Paragraphs>80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Опыт формирования ассертивной модели поведения у подростков </vt:lpstr>
      <vt:lpstr>Формирование ассертивного поведения у подростков</vt:lpstr>
      <vt:lpstr>Презентация PowerPoint</vt:lpstr>
      <vt:lpstr>Тест на ассертивность М. Смита «Я имею право …»</vt:lpstr>
      <vt:lpstr>Презентация PowerPoint</vt:lpstr>
      <vt:lpstr>Упражнение «До черты» </vt:lpstr>
      <vt:lpstr>Методы которые использую </vt:lpstr>
      <vt:lpstr>Методы которые использую </vt:lpstr>
      <vt:lpstr>Презентация PowerPoint</vt:lpstr>
      <vt:lpstr>КТО Я?</vt:lpstr>
      <vt:lpstr>Презентация PowerPoint</vt:lpstr>
      <vt:lpstr>Упражнение «Кто Я»</vt:lpstr>
      <vt:lpstr>Презентация PowerPoint</vt:lpstr>
      <vt:lpstr>Упражнение «КАМУШЕК»</vt:lpstr>
      <vt:lpstr>Упражнение «ЗЕМЕЛЬНЫЙ УЧАСТОК» </vt:lpstr>
      <vt:lpstr>Упражнение «СТОП-СИГНАЛ» </vt:lpstr>
      <vt:lpstr>Я имею право</vt:lpstr>
      <vt:lpstr>Упражнение «Банк поглаживаний»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Admin</cp:lastModifiedBy>
  <cp:revision>39</cp:revision>
  <dcterms:created xsi:type="dcterms:W3CDTF">2023-01-28T17:42:57Z</dcterms:created>
  <dcterms:modified xsi:type="dcterms:W3CDTF">2023-02-02T08:58:50Z</dcterms:modified>
</cp:coreProperties>
</file>