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7" r:id="rId5"/>
    <p:sldId id="259" r:id="rId6"/>
    <p:sldId id="261" r:id="rId7"/>
    <p:sldId id="262" r:id="rId8"/>
    <p:sldId id="269" r:id="rId9"/>
    <p:sldId id="270" r:id="rId10"/>
    <p:sldId id="260" r:id="rId11"/>
    <p:sldId id="266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990656" cy="2592288"/>
          </a:xfrm>
        </p:spPr>
        <p:txBody>
          <a:bodyPr/>
          <a:lstStyle/>
          <a:p>
            <a:r>
              <a:rPr lang="ru-RU" sz="6000" dirty="0" smtClean="0"/>
              <a:t>Система</a:t>
            </a:r>
            <a:br>
              <a:rPr lang="ru-RU" sz="6000" dirty="0" smtClean="0"/>
            </a:br>
            <a:r>
              <a:rPr lang="ru-RU" sz="6000" dirty="0" smtClean="0"/>
              <a:t>Межведомственного</a:t>
            </a:r>
            <a:br>
              <a:rPr lang="ru-RU" sz="6000" dirty="0" smtClean="0"/>
            </a:br>
            <a:r>
              <a:rPr lang="ru-RU" sz="6000" dirty="0" smtClean="0"/>
              <a:t>взаимодействия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53000"/>
            <a:ext cx="3888432" cy="1219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Подготовили специалисты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ППМС центра Пензенской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440159" cy="13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5"/>
            <a:ext cx="79208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296143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296143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702047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28092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64096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Pictures\b01fa599251a2e963889fa83395c8f10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9" y="548680"/>
            <a:ext cx="803044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36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             Межведомственное</a:t>
            </a:r>
            <a:br>
              <a:rPr lang="ru-RU" sz="36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              взаимодействие</a:t>
            </a:r>
            <a:r>
              <a:rPr lang="ru-RU" sz="3600" b="1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: понятие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Межведомственное </a:t>
            </a:r>
            <a:r>
              <a:rPr lang="ru-RU" sz="3200" b="1" dirty="0">
                <a:solidFill>
                  <a:srgbClr val="7030A0"/>
                </a:solidFill>
              </a:rPr>
              <a:t>взаимодействие субъектов системы профилактики </a:t>
            </a:r>
            <a:r>
              <a:rPr lang="ru-RU" sz="3200" b="1" dirty="0">
                <a:solidFill>
                  <a:schemeClr val="tx1"/>
                </a:solidFill>
              </a:rPr>
              <a:t>–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совместные </a:t>
            </a:r>
            <a:r>
              <a:rPr lang="ru-RU" sz="3200" b="1" dirty="0">
                <a:solidFill>
                  <a:schemeClr val="tx1"/>
                </a:solidFill>
              </a:rPr>
              <a:t>согласованные действия (решения) субъектов (участников) межведомственного взаимодействия по вопросам организации профилактической работы с семьями, находящимися в социально опасном положении.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                           Письмо </a:t>
            </a:r>
            <a:r>
              <a:rPr lang="ru-RU" sz="3200" b="1" dirty="0" err="1">
                <a:solidFill>
                  <a:schemeClr val="tx1"/>
                </a:solidFill>
              </a:rPr>
              <a:t>Минобрнауки</a:t>
            </a:r>
            <a:r>
              <a:rPr lang="ru-RU" sz="3200" b="1" dirty="0">
                <a:solidFill>
                  <a:schemeClr val="tx1"/>
                </a:solidFill>
              </a:rPr>
              <a:t> России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                            от </a:t>
            </a:r>
            <a:r>
              <a:rPr lang="ru-RU" sz="3200" b="1" dirty="0">
                <a:solidFill>
                  <a:schemeClr val="tx1"/>
                </a:solidFill>
              </a:rPr>
              <a:t>23.08.2017 № ТС-702/07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4175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931224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Порядок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Межведомственного взаимодействия субъектов системы профилактики безнадзорности и правонарушений несовершеннолетних Пензенской области по оказанию помощи несовершеннолетним в случаях выявленного факта насилия и (или) жестокого обращения с несовершеннолетним, а также суицидальных попыток, совершённых несовершеннолетними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584175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3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296143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9127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0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108639"/>
            <a:ext cx="7632848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Данный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Порядок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«…выстраивает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действия органов и учреждений системы профилактики и правонарушений несовершеннолетних (далее – субъекты профилактики), обеспечивающие экстренное реагирование и своевременное оказание реабилитационной помощи потерпевшему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несовершеннолетнему…»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296143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4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207"/>
            <a:ext cx="1296143" cy="12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8847"/>
            <a:ext cx="712879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+mj-lt"/>
                <a:ea typeface="Calibri"/>
                <a:cs typeface="Times New Roman"/>
              </a:rPr>
              <a:t>1</a:t>
            </a:r>
            <a:r>
              <a:rPr lang="ru-RU" sz="2000" b="1" dirty="0">
                <a:latin typeface="+mj-lt"/>
                <a:ea typeface="Calibri"/>
                <a:cs typeface="Times New Roman"/>
              </a:rPr>
              <a:t>. Семейный кодекс РФ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2. Федеральный закон от 24 июля 1998г. № 124-ФЗ «Об основных гарантиях прав ребёнка в РФ»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3. Федеральный закон от 24 июня 1999г. № 120-ФЗ «Об основах системы профилактики безнадзорности и правонарушений несовершеннолетних»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4. Федеральный закон от 29.12.2012г. № 273-ФЗ «Об образовании в РФ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5. Федеральный закон от 28.12.2013г. № 442-ФЗ «Об основах социального обслуживания граждан в РФ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6. Федеральный закон от 27.07.2006г. № 152-ФЗ «О персональных данных»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7. Федеральный закон от 24.04.2006г. № 48-ФЗ «Об опеке и попечительстве»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8. Федеральный закон от 07.02.2011г. № 3-ФЗ «О полиции»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+mj-lt"/>
                <a:ea typeface="Calibri"/>
                <a:cs typeface="Times New Roman"/>
              </a:rPr>
              <a:t>9. Федеральный закон от 21.06.2011г. № 323-ФЗ «Об основах охраны здоровья граждан в РФ»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+mj-lt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другими </a:t>
            </a:r>
            <a:r>
              <a:rPr lang="ru-RU" b="1" dirty="0">
                <a:latin typeface="+mj-lt"/>
                <a:ea typeface="Calibri"/>
                <a:cs typeface="Times New Roman"/>
              </a:rPr>
              <a:t>федеральными законами и иными нормативными правовыми актами Р</a:t>
            </a:r>
            <a:r>
              <a:rPr lang="ru-RU" dirty="0">
                <a:latin typeface="+mj-lt"/>
                <a:ea typeface="Calibri"/>
                <a:cs typeface="Times New Roman"/>
              </a:rPr>
              <a:t>Ф</a:t>
            </a:r>
            <a:endParaRPr lang="ru-RU" sz="14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74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8902"/>
            <a:ext cx="7272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Письмо </a:t>
            </a:r>
            <a:r>
              <a:rPr lang="ru-RU" sz="1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12.11.2021г. № 07-6757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«Методические рекомендации о типовых формах и порядке взаимодействия органов и учреждений системы профилактики безнадзорности правонарушений несовершеннолетних»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Письмо </a:t>
            </a:r>
            <a:r>
              <a:rPr lang="ru-RU" sz="16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27.08.2018г. № 07-5310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 направлении примерного порядка» (вместе с «Примерным порядком межведомственного взаимодействия по вопросам выявления, предупреждения и устранения нарушений прав и законных интересов несовершеннолетних»),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Законы и иные правовые акты Пензенской области: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Порядок межведомственного взаимодействия органов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профилактики безнадзорности и правонарушений несовершеннолетних пензенской области при возникновении чрезвычайных происшествий с несовершеннолетними, утверждённым на заседании КДН и ЗП ПО 30.07.2019г. № 3 (далее – Порядок при ЧП);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Соглашение о межведомственном взаимодействии органов и учреждений системы профилактики безнадзорности и правонарушений несовершеннолетних в муниципальном образовании (в отношении детей и их семей, находящихся в СОП, вместе с «Положением о муниципальном межведомственном консилиуме специалистов» от мая 2016 года (далее – Соглашение и Консилиум специалистов соответственно);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Соглашение о взаимодействии между КДН и ЗП ПО и СУСК РФ по Пензенской области от 07.06.2017 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212"/>
            <a:ext cx="129246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2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212"/>
            <a:ext cx="1292464" cy="1231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82828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по оказанию помощи, осуществляется на основе принципов: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межведомственного взаимодействия субъектов профилактики;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распределения ответственности между субъектами профилактики;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раннего выявления случаев нуждаемости детей в государственной защите;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индивидуального подхода к оказанию помощи ребёнку и его семье;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конфиденциальности информации.</a:t>
            </a:r>
            <a:endParaRPr lang="ru-RU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4" y="49546"/>
            <a:ext cx="1292464" cy="1231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3308" y="474345"/>
            <a:ext cx="76311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межведомственном взаимодействии в рамках настоящего Порядка принимают участие следующие субъекты профилактики: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а) КДН и ЗП;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б) органы управления социальной защиты населения и учреждения социального обслуживания;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в) органы управления здравоохранением и медицинские организации;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г) органы опеки и попечительства;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д) органы, осуществляющие управление в сфере образования, и организации, осуществляющие образовательную деятельность;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е) органы внутренних дел (подразделения по делам несовершеннолетних ОВД, иные подразделения ОВД)</a:t>
            </a:r>
          </a:p>
        </p:txBody>
      </p:sp>
    </p:spTree>
    <p:extLst>
      <p:ext uri="{BB962C8B-B14F-4D97-AF65-F5344CB8AC3E}">
        <p14:creationId xmlns:p14="http://schemas.microsoft.com/office/powerpoint/2010/main" val="21803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410</TotalTime>
  <Words>574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Система Межведомственного взаимодействия</vt:lpstr>
      <vt:lpstr>             Межведомственное               взаимодействие: понятие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18</cp:revision>
  <dcterms:created xsi:type="dcterms:W3CDTF">2024-09-23T11:22:20Z</dcterms:created>
  <dcterms:modified xsi:type="dcterms:W3CDTF">2024-09-24T09:40:54Z</dcterms:modified>
</cp:coreProperties>
</file>