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95" r:id="rId6"/>
    <p:sldId id="261" r:id="rId7"/>
    <p:sldId id="293" r:id="rId8"/>
    <p:sldId id="286" r:id="rId9"/>
    <p:sldId id="262" r:id="rId10"/>
    <p:sldId id="287" r:id="rId11"/>
    <p:sldId id="284" r:id="rId12"/>
    <p:sldId id="288" r:id="rId13"/>
    <p:sldId id="285" r:id="rId14"/>
    <p:sldId id="290" r:id="rId15"/>
    <p:sldId id="291" r:id="rId16"/>
    <p:sldId id="292" r:id="rId17"/>
    <p:sldId id="279" r:id="rId18"/>
    <p:sldId id="280" r:id="rId19"/>
    <p:sldId id="294" r:id="rId20"/>
    <p:sldId id="281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1636" autoAdjust="0"/>
  </p:normalViewPr>
  <p:slideViewPr>
    <p:cSldViewPr snapToGrid="0">
      <p:cViewPr varScale="1">
        <p:scale>
          <a:sx n="106" d="100"/>
          <a:sy n="106" d="100"/>
        </p:scale>
        <p:origin x="-69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9A3BDE-2AF1-42BB-B77D-1787EAE55C04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35AB93B5-5B37-4E1D-8C53-162EEE04231E}">
      <dgm:prSet phldrT="[Текст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полученные данные результатов СПТ </a:t>
          </a:r>
          <a:endParaRPr kumimoji="0" lang="ru-RU" sz="2400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  <a:p>
          <a:endParaRPr lang="ru-RU" dirty="0"/>
        </a:p>
      </dgm:t>
    </dgm:pt>
    <dgm:pt modelId="{58FAA2D6-79AF-40C3-8B85-1BAC7669D72B}" type="parTrans" cxnId="{C9E5C08E-EA0C-4B2F-9D11-807D15A9CF81}">
      <dgm:prSet/>
      <dgm:spPr/>
      <dgm:t>
        <a:bodyPr/>
        <a:lstStyle/>
        <a:p>
          <a:endParaRPr lang="ru-RU"/>
        </a:p>
      </dgm:t>
    </dgm:pt>
    <dgm:pt modelId="{38D513CD-870F-497F-A322-7D03E243BC87}" type="sibTrans" cxnId="{C9E5C08E-EA0C-4B2F-9D11-807D15A9CF81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endParaRPr lang="ru-RU"/>
        </a:p>
      </dgm:t>
    </dgm:pt>
    <dgm:pt modelId="{E79E2D95-A5B3-4C2F-B417-7CC84CD84360}">
      <dgm:prSet phldrT="[Текст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данные углубленной диагностики </a:t>
          </a:r>
          <a:r>
            <a: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  <a:ea typeface="Calibri" pitchFamily="34" charset="0"/>
              <a:cs typeface="Times New Roman" pitchFamily="18" charset="0"/>
            </a:rPr>
            <a:t>«</a:t>
          </a:r>
          <a:r>
            <a: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Психологическая безопасность образовательной среды школы</a:t>
          </a:r>
          <a:r>
            <a: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  <a:ea typeface="Calibri" pitchFamily="34" charset="0"/>
              <a:cs typeface="Times New Roman" pitchFamily="18" charset="0"/>
            </a:rPr>
            <a:t>»</a:t>
          </a:r>
          <a:r>
            <a: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 (автор И.А. Баева)</a:t>
          </a:r>
          <a:endParaRPr kumimoji="0" lang="ru-RU" sz="2400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  <a:p>
          <a:endParaRPr lang="ru-RU" dirty="0"/>
        </a:p>
      </dgm:t>
    </dgm:pt>
    <dgm:pt modelId="{C6D37C71-8063-4F0C-9FFB-91AFED7B24D3}" type="parTrans" cxnId="{27316860-6A76-4BA6-ABA5-EE3148D7175C}">
      <dgm:prSet/>
      <dgm:spPr/>
      <dgm:t>
        <a:bodyPr/>
        <a:lstStyle/>
        <a:p>
          <a:endParaRPr lang="ru-RU"/>
        </a:p>
      </dgm:t>
    </dgm:pt>
    <dgm:pt modelId="{AE70743A-9230-4770-A6BB-C77F138C3FB7}" type="sibTrans" cxnId="{27316860-6A76-4BA6-ABA5-EE3148D7175C}">
      <dgm:prSet/>
      <dgm:spPr>
        <a:solidFill>
          <a:schemeClr val="accent5">
            <a:lumMod val="50000"/>
          </a:schemeClr>
        </a:solidFill>
      </dgm:spPr>
      <dgm:t>
        <a:bodyPr/>
        <a:lstStyle/>
        <a:p>
          <a:endParaRPr lang="ru-RU"/>
        </a:p>
      </dgm:t>
    </dgm:pt>
    <dgm:pt modelId="{F295FCE9-C528-46B3-A867-6A2BCD46E401}">
      <dgm:prSet phldrT="[Текст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уточняющие тесты (при необходимости, теми методиками, которыми владеет педагог-психолог) </a:t>
          </a:r>
        </a:p>
        <a:p>
          <a:endParaRPr lang="ru-RU" dirty="0"/>
        </a:p>
      </dgm:t>
    </dgm:pt>
    <dgm:pt modelId="{4F58AFB0-3574-4DAE-ABD6-8A0E5AFEB5B8}" type="parTrans" cxnId="{E6F47A3A-C291-4A13-9A11-7FCB926EB92F}">
      <dgm:prSet/>
      <dgm:spPr/>
      <dgm:t>
        <a:bodyPr/>
        <a:lstStyle/>
        <a:p>
          <a:endParaRPr lang="ru-RU"/>
        </a:p>
      </dgm:t>
    </dgm:pt>
    <dgm:pt modelId="{142C61F8-FE4A-4C2C-B807-D9C01F2DE7D9}" type="sibTrans" cxnId="{E6F47A3A-C291-4A13-9A11-7FCB926EB92F}">
      <dgm:prSet/>
      <dgm:spPr/>
      <dgm:t>
        <a:bodyPr/>
        <a:lstStyle/>
        <a:p>
          <a:endParaRPr lang="ru-RU"/>
        </a:p>
      </dgm:t>
    </dgm:pt>
    <dgm:pt modelId="{09B45BAE-776C-40CF-A28A-35C5652CE30E}" type="pres">
      <dgm:prSet presAssocID="{819A3BDE-2AF1-42BB-B77D-1787EAE55C04}" presName="linearFlow" presStyleCnt="0">
        <dgm:presLayoutVars>
          <dgm:resizeHandles val="exact"/>
        </dgm:presLayoutVars>
      </dgm:prSet>
      <dgm:spPr/>
    </dgm:pt>
    <dgm:pt modelId="{56D473DA-4551-4FE2-96EB-186A791ADF6D}" type="pres">
      <dgm:prSet presAssocID="{35AB93B5-5B37-4E1D-8C53-162EEE04231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76AEF5-619D-4438-B30C-735D9C19B8C1}" type="pres">
      <dgm:prSet presAssocID="{38D513CD-870F-497F-A322-7D03E243BC87}" presName="sibTrans" presStyleLbl="sibTrans2D1" presStyleIdx="0" presStyleCnt="2"/>
      <dgm:spPr/>
      <dgm:t>
        <a:bodyPr/>
        <a:lstStyle/>
        <a:p>
          <a:endParaRPr lang="ru-RU"/>
        </a:p>
      </dgm:t>
    </dgm:pt>
    <dgm:pt modelId="{BE4FEB87-3F1C-4D92-BBE2-83BC1ABB6177}" type="pres">
      <dgm:prSet presAssocID="{38D513CD-870F-497F-A322-7D03E243BC87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BA3BDC66-F5FD-4BBE-9805-0E7F428F4CC6}" type="pres">
      <dgm:prSet presAssocID="{E79E2D95-A5B3-4C2F-B417-7CC84CD84360}" presName="node" presStyleLbl="node1" presStyleIdx="1" presStyleCnt="3" custScaleY="1385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2D484B-8ABF-46B8-AF9B-05E9875D81F2}" type="pres">
      <dgm:prSet presAssocID="{AE70743A-9230-4770-A6BB-C77F138C3FB7}" presName="sibTrans" presStyleLbl="sibTrans2D1" presStyleIdx="1" presStyleCnt="2"/>
      <dgm:spPr/>
      <dgm:t>
        <a:bodyPr/>
        <a:lstStyle/>
        <a:p>
          <a:endParaRPr lang="ru-RU"/>
        </a:p>
      </dgm:t>
    </dgm:pt>
    <dgm:pt modelId="{83DB7356-41DA-47CC-AE57-571B77DA47C0}" type="pres">
      <dgm:prSet presAssocID="{AE70743A-9230-4770-A6BB-C77F138C3FB7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17D6CD67-E0D0-4A8C-9E44-8748711771D1}" type="pres">
      <dgm:prSet presAssocID="{F295FCE9-C528-46B3-A867-6A2BCD46E40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FC8A899-6832-4D94-803B-AE78CB02E5DE}" type="presOf" srcId="{819A3BDE-2AF1-42BB-B77D-1787EAE55C04}" destId="{09B45BAE-776C-40CF-A28A-35C5652CE30E}" srcOrd="0" destOrd="0" presId="urn:microsoft.com/office/officeart/2005/8/layout/process2"/>
    <dgm:cxn modelId="{D8D1F472-1172-423F-8D41-779120A82A14}" type="presOf" srcId="{F295FCE9-C528-46B3-A867-6A2BCD46E401}" destId="{17D6CD67-E0D0-4A8C-9E44-8748711771D1}" srcOrd="0" destOrd="0" presId="urn:microsoft.com/office/officeart/2005/8/layout/process2"/>
    <dgm:cxn modelId="{52AC72B1-2406-44CD-9562-8A4608C2E7B5}" type="presOf" srcId="{AE70743A-9230-4770-A6BB-C77F138C3FB7}" destId="{83DB7356-41DA-47CC-AE57-571B77DA47C0}" srcOrd="1" destOrd="0" presId="urn:microsoft.com/office/officeart/2005/8/layout/process2"/>
    <dgm:cxn modelId="{74F5AF7C-14E3-4665-AE3D-30E8A789BAF1}" type="presOf" srcId="{E79E2D95-A5B3-4C2F-B417-7CC84CD84360}" destId="{BA3BDC66-F5FD-4BBE-9805-0E7F428F4CC6}" srcOrd="0" destOrd="0" presId="urn:microsoft.com/office/officeart/2005/8/layout/process2"/>
    <dgm:cxn modelId="{C9CCC83D-BE23-42AB-BD8F-59775CBB5614}" type="presOf" srcId="{35AB93B5-5B37-4E1D-8C53-162EEE04231E}" destId="{56D473DA-4551-4FE2-96EB-186A791ADF6D}" srcOrd="0" destOrd="0" presId="urn:microsoft.com/office/officeart/2005/8/layout/process2"/>
    <dgm:cxn modelId="{27316860-6A76-4BA6-ABA5-EE3148D7175C}" srcId="{819A3BDE-2AF1-42BB-B77D-1787EAE55C04}" destId="{E79E2D95-A5B3-4C2F-B417-7CC84CD84360}" srcOrd="1" destOrd="0" parTransId="{C6D37C71-8063-4F0C-9FFB-91AFED7B24D3}" sibTransId="{AE70743A-9230-4770-A6BB-C77F138C3FB7}"/>
    <dgm:cxn modelId="{C9E5C08E-EA0C-4B2F-9D11-807D15A9CF81}" srcId="{819A3BDE-2AF1-42BB-B77D-1787EAE55C04}" destId="{35AB93B5-5B37-4E1D-8C53-162EEE04231E}" srcOrd="0" destOrd="0" parTransId="{58FAA2D6-79AF-40C3-8B85-1BAC7669D72B}" sibTransId="{38D513CD-870F-497F-A322-7D03E243BC87}"/>
    <dgm:cxn modelId="{15A485DF-5984-4B4B-B3EF-1661A444D6A3}" type="presOf" srcId="{38D513CD-870F-497F-A322-7D03E243BC87}" destId="{7A76AEF5-619D-4438-B30C-735D9C19B8C1}" srcOrd="0" destOrd="0" presId="urn:microsoft.com/office/officeart/2005/8/layout/process2"/>
    <dgm:cxn modelId="{B3BA90BD-F980-4973-A254-16F245AE8F53}" type="presOf" srcId="{38D513CD-870F-497F-A322-7D03E243BC87}" destId="{BE4FEB87-3F1C-4D92-BBE2-83BC1ABB6177}" srcOrd="1" destOrd="0" presId="urn:microsoft.com/office/officeart/2005/8/layout/process2"/>
    <dgm:cxn modelId="{E6F47A3A-C291-4A13-9A11-7FCB926EB92F}" srcId="{819A3BDE-2AF1-42BB-B77D-1787EAE55C04}" destId="{F295FCE9-C528-46B3-A867-6A2BCD46E401}" srcOrd="2" destOrd="0" parTransId="{4F58AFB0-3574-4DAE-ABD6-8A0E5AFEB5B8}" sibTransId="{142C61F8-FE4A-4C2C-B807-D9C01F2DE7D9}"/>
    <dgm:cxn modelId="{A62F10DC-3626-440A-8E8A-C8B670CDF749}" type="presOf" srcId="{AE70743A-9230-4770-A6BB-C77F138C3FB7}" destId="{6F2D484B-8ABF-46B8-AF9B-05E9875D81F2}" srcOrd="0" destOrd="0" presId="urn:microsoft.com/office/officeart/2005/8/layout/process2"/>
    <dgm:cxn modelId="{70773A3A-82D6-4050-B707-33A53001A474}" type="presParOf" srcId="{09B45BAE-776C-40CF-A28A-35C5652CE30E}" destId="{56D473DA-4551-4FE2-96EB-186A791ADF6D}" srcOrd="0" destOrd="0" presId="urn:microsoft.com/office/officeart/2005/8/layout/process2"/>
    <dgm:cxn modelId="{15C2BE20-AFFB-4FAC-853A-B783FF3B51FD}" type="presParOf" srcId="{09B45BAE-776C-40CF-A28A-35C5652CE30E}" destId="{7A76AEF5-619D-4438-B30C-735D9C19B8C1}" srcOrd="1" destOrd="0" presId="urn:microsoft.com/office/officeart/2005/8/layout/process2"/>
    <dgm:cxn modelId="{BFE41C14-3914-4E43-A0AF-D7213ABEAE6D}" type="presParOf" srcId="{7A76AEF5-619D-4438-B30C-735D9C19B8C1}" destId="{BE4FEB87-3F1C-4D92-BBE2-83BC1ABB6177}" srcOrd="0" destOrd="0" presId="urn:microsoft.com/office/officeart/2005/8/layout/process2"/>
    <dgm:cxn modelId="{939CF125-3D4C-435B-A081-1FCC8527686C}" type="presParOf" srcId="{09B45BAE-776C-40CF-A28A-35C5652CE30E}" destId="{BA3BDC66-F5FD-4BBE-9805-0E7F428F4CC6}" srcOrd="2" destOrd="0" presId="urn:microsoft.com/office/officeart/2005/8/layout/process2"/>
    <dgm:cxn modelId="{85C756D1-0234-4170-AC79-50DC88023528}" type="presParOf" srcId="{09B45BAE-776C-40CF-A28A-35C5652CE30E}" destId="{6F2D484B-8ABF-46B8-AF9B-05E9875D81F2}" srcOrd="3" destOrd="0" presId="urn:microsoft.com/office/officeart/2005/8/layout/process2"/>
    <dgm:cxn modelId="{DE78BC17-84E0-452A-855F-064468257979}" type="presParOf" srcId="{6F2D484B-8ABF-46B8-AF9B-05E9875D81F2}" destId="{83DB7356-41DA-47CC-AE57-571B77DA47C0}" srcOrd="0" destOrd="0" presId="urn:microsoft.com/office/officeart/2005/8/layout/process2"/>
    <dgm:cxn modelId="{8C14E00D-17B7-4302-A53B-F28AC165220D}" type="presParOf" srcId="{09B45BAE-776C-40CF-A28A-35C5652CE30E}" destId="{17D6CD67-E0D0-4A8C-9E44-8748711771D1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AEDD6A5-574E-4710-9C38-903E5C3D36F9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98C9F0A-27E4-4F75-9325-B3A849588C6A}">
      <dgm:prSet phldrT="[Текст]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Корректировка плана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19C9881C-ECFF-4466-B12E-B75143C486C4}" type="parTrans" cxnId="{694B8E1F-FDBF-4A03-BD26-47D7F787DD02}">
      <dgm:prSet/>
      <dgm:spPr/>
      <dgm:t>
        <a:bodyPr/>
        <a:lstStyle/>
        <a:p>
          <a:endParaRPr lang="ru-RU"/>
        </a:p>
      </dgm:t>
    </dgm:pt>
    <dgm:pt modelId="{3397CA7D-D86C-4AFE-94D9-C01CD510D52B}" type="sibTrans" cxnId="{694B8E1F-FDBF-4A03-BD26-47D7F787DD02}">
      <dgm:prSet/>
      <dgm:spPr/>
      <dgm:t>
        <a:bodyPr/>
        <a:lstStyle/>
        <a:p>
          <a:endParaRPr lang="ru-RU"/>
        </a:p>
      </dgm:t>
    </dgm:pt>
    <dgm:pt modelId="{18E93C04-9913-4783-BBFA-F29D9F610A27}">
      <dgm:prSet phldrT="[Текст]"/>
      <dgm:spPr>
        <a:ln>
          <a:solidFill>
            <a:schemeClr val="accent5"/>
          </a:solidFill>
        </a:ln>
      </dgm:spPr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Корректировка плана профилактических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мероприятий согласно профилактическому календарю с учётом полученных данных результатов СПТ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DB805F84-2AD8-40C4-A5C7-F8977647C52A}" type="parTrans" cxnId="{2D79301A-522A-4E9A-B84B-B0DD731DBF4D}">
      <dgm:prSet/>
      <dgm:spPr/>
      <dgm:t>
        <a:bodyPr/>
        <a:lstStyle/>
        <a:p>
          <a:endParaRPr lang="ru-RU"/>
        </a:p>
      </dgm:t>
    </dgm:pt>
    <dgm:pt modelId="{3AF405A2-5D14-46EC-9F79-2743B2CC3DE9}" type="sibTrans" cxnId="{2D79301A-522A-4E9A-B84B-B0DD731DBF4D}">
      <dgm:prSet/>
      <dgm:spPr/>
      <dgm:t>
        <a:bodyPr/>
        <a:lstStyle/>
        <a:p>
          <a:endParaRPr lang="ru-RU"/>
        </a:p>
      </dgm:t>
    </dgm:pt>
    <dgm:pt modelId="{03BC5C3F-85CF-40D8-8243-D6E821CD22C6}">
      <dgm:prSet phldrT="[Текст]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Групповые мероприятия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85EFA7C1-62FC-4520-9C4B-4535E9776DA2}" type="parTrans" cxnId="{99139A8A-E12C-440F-AC7A-47B705F22006}">
      <dgm:prSet/>
      <dgm:spPr/>
      <dgm:t>
        <a:bodyPr/>
        <a:lstStyle/>
        <a:p>
          <a:endParaRPr lang="ru-RU"/>
        </a:p>
      </dgm:t>
    </dgm:pt>
    <dgm:pt modelId="{1B4BC0C3-3574-4B15-9297-7BB6F793AF6D}" type="sibTrans" cxnId="{99139A8A-E12C-440F-AC7A-47B705F22006}">
      <dgm:prSet/>
      <dgm:spPr/>
      <dgm:t>
        <a:bodyPr/>
        <a:lstStyle/>
        <a:p>
          <a:endParaRPr lang="ru-RU"/>
        </a:p>
      </dgm:t>
    </dgm:pt>
    <dgm:pt modelId="{FEB07E0E-C596-4BDB-BF48-AFA2250E7D05}">
      <dgm:prSet phldrT="[Текст]"/>
      <dgm:spPr>
        <a:ln>
          <a:solidFill>
            <a:schemeClr val="accent5"/>
          </a:solidFill>
        </a:ln>
      </dgm:spPr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 Профилактические мероприятия 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согласно плану профилактики и запросов педагогов.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080FE43E-AE8B-4FD1-9F00-46CE54A71C15}" type="parTrans" cxnId="{DA8BB371-F8AB-4C88-88E0-F61C7B2D6479}">
      <dgm:prSet/>
      <dgm:spPr/>
      <dgm:t>
        <a:bodyPr/>
        <a:lstStyle/>
        <a:p>
          <a:endParaRPr lang="ru-RU"/>
        </a:p>
      </dgm:t>
    </dgm:pt>
    <dgm:pt modelId="{999C1F6D-F6D8-4632-9A4F-4C94CBF27759}" type="sibTrans" cxnId="{DA8BB371-F8AB-4C88-88E0-F61C7B2D6479}">
      <dgm:prSet/>
      <dgm:spPr/>
      <dgm:t>
        <a:bodyPr/>
        <a:lstStyle/>
        <a:p>
          <a:endParaRPr lang="ru-RU"/>
        </a:p>
      </dgm:t>
    </dgm:pt>
    <dgm:pt modelId="{6FA81925-B58C-40D1-84DA-C1EF722ED207}">
      <dgm:prSet phldrT="[Текст]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Индивидуальные консультации 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26E40453-9AD9-435D-B78E-E50D7C93365A}" type="parTrans" cxnId="{33C4C0FC-D510-4E57-8F88-E017D0E44260}">
      <dgm:prSet/>
      <dgm:spPr/>
      <dgm:t>
        <a:bodyPr/>
        <a:lstStyle/>
        <a:p>
          <a:endParaRPr lang="ru-RU"/>
        </a:p>
      </dgm:t>
    </dgm:pt>
    <dgm:pt modelId="{09B6E45D-82A9-4EA0-8826-09D1D4351AB9}" type="sibTrans" cxnId="{33C4C0FC-D510-4E57-8F88-E017D0E44260}">
      <dgm:prSet/>
      <dgm:spPr/>
      <dgm:t>
        <a:bodyPr/>
        <a:lstStyle/>
        <a:p>
          <a:endParaRPr lang="ru-RU"/>
        </a:p>
      </dgm:t>
    </dgm:pt>
    <dgm:pt modelId="{B1F68679-6D51-44D4-B5AA-CFEAB24A5FCB}">
      <dgm:prSet phldrT="[Текст]"/>
      <dgm:spPr>
        <a:ln>
          <a:solidFill>
            <a:schemeClr val="accent5"/>
          </a:solidFill>
        </a:ln>
      </dgm:spPr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Адресная, индивидуальная работа с обучающимися 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проводится по запросу педагогов, родителей (законных представителей) и по желанию самих несовершеннолетних.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A8274D92-3D85-484F-A479-483107FBAC82}" type="parTrans" cxnId="{3A05DB64-9E92-4FCE-92CB-1011BD8E51C6}">
      <dgm:prSet/>
      <dgm:spPr/>
      <dgm:t>
        <a:bodyPr/>
        <a:lstStyle/>
        <a:p>
          <a:endParaRPr lang="ru-RU"/>
        </a:p>
      </dgm:t>
    </dgm:pt>
    <dgm:pt modelId="{6FFABCAD-6273-4B68-9172-4C965A4CF4A7}" type="sibTrans" cxnId="{3A05DB64-9E92-4FCE-92CB-1011BD8E51C6}">
      <dgm:prSet/>
      <dgm:spPr/>
      <dgm:t>
        <a:bodyPr/>
        <a:lstStyle/>
        <a:p>
          <a:endParaRPr lang="ru-RU"/>
        </a:p>
      </dgm:t>
    </dgm:pt>
    <dgm:pt modelId="{FDE4BE18-D328-439B-B391-6E8ED4991F2D}" type="pres">
      <dgm:prSet presAssocID="{8AEDD6A5-574E-4710-9C38-903E5C3D36F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31F1988-7DA6-4941-A7DD-0332FDE84FEC}" type="pres">
      <dgm:prSet presAssocID="{C98C9F0A-27E4-4F75-9325-B3A849588C6A}" presName="composite" presStyleCnt="0"/>
      <dgm:spPr/>
    </dgm:pt>
    <dgm:pt modelId="{963E523B-D911-48D9-8119-9799A7102E6D}" type="pres">
      <dgm:prSet presAssocID="{C98C9F0A-27E4-4F75-9325-B3A849588C6A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2BE0AA-978F-40E6-BD33-6FEF18196F7C}" type="pres">
      <dgm:prSet presAssocID="{C98C9F0A-27E4-4F75-9325-B3A849588C6A}" presName="descendantText" presStyleLbl="alignAcc1" presStyleIdx="0" presStyleCnt="3" custLinFactNeighborX="1281" custLinFactNeighborY="15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BF4576-FA99-423C-BCA0-06D71F3F438B}" type="pres">
      <dgm:prSet presAssocID="{3397CA7D-D86C-4AFE-94D9-C01CD510D52B}" presName="sp" presStyleCnt="0"/>
      <dgm:spPr/>
    </dgm:pt>
    <dgm:pt modelId="{5FFEC1BC-9C34-4AFD-9374-1166D9461D62}" type="pres">
      <dgm:prSet presAssocID="{03BC5C3F-85CF-40D8-8243-D6E821CD22C6}" presName="composite" presStyleCnt="0"/>
      <dgm:spPr/>
    </dgm:pt>
    <dgm:pt modelId="{D502121D-7306-4D0E-A50D-CFB8C506E73A}" type="pres">
      <dgm:prSet presAssocID="{03BC5C3F-85CF-40D8-8243-D6E821CD22C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9678C8-2832-47B5-9821-0BF9211FDEF1}" type="pres">
      <dgm:prSet presAssocID="{03BC5C3F-85CF-40D8-8243-D6E821CD22C6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304C15-0D95-4A91-A19E-5AEDABF7A2E4}" type="pres">
      <dgm:prSet presAssocID="{1B4BC0C3-3574-4B15-9297-7BB6F793AF6D}" presName="sp" presStyleCnt="0"/>
      <dgm:spPr/>
    </dgm:pt>
    <dgm:pt modelId="{3BC5F82B-8773-4E6C-B3F7-CD1A47141B36}" type="pres">
      <dgm:prSet presAssocID="{6FA81925-B58C-40D1-84DA-C1EF722ED207}" presName="composite" presStyleCnt="0"/>
      <dgm:spPr/>
    </dgm:pt>
    <dgm:pt modelId="{FE4DFEEA-0CF2-41B8-A72B-85D6C8240220}" type="pres">
      <dgm:prSet presAssocID="{6FA81925-B58C-40D1-84DA-C1EF722ED207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7BC44A-BD52-4B31-9EB4-754080C64639}" type="pres">
      <dgm:prSet presAssocID="{6FA81925-B58C-40D1-84DA-C1EF722ED207}" presName="descendantText" presStyleLbl="alignAcc1" presStyleIdx="2" presStyleCnt="3" custLinFactNeighborX="-143" custLinFactNeighborY="-44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D79301A-522A-4E9A-B84B-B0DD731DBF4D}" srcId="{C98C9F0A-27E4-4F75-9325-B3A849588C6A}" destId="{18E93C04-9913-4783-BBFA-F29D9F610A27}" srcOrd="0" destOrd="0" parTransId="{DB805F84-2AD8-40C4-A5C7-F8977647C52A}" sibTransId="{3AF405A2-5D14-46EC-9F79-2743B2CC3DE9}"/>
    <dgm:cxn modelId="{694B8E1F-FDBF-4A03-BD26-47D7F787DD02}" srcId="{8AEDD6A5-574E-4710-9C38-903E5C3D36F9}" destId="{C98C9F0A-27E4-4F75-9325-B3A849588C6A}" srcOrd="0" destOrd="0" parTransId="{19C9881C-ECFF-4466-B12E-B75143C486C4}" sibTransId="{3397CA7D-D86C-4AFE-94D9-C01CD510D52B}"/>
    <dgm:cxn modelId="{4772927C-831C-40E4-9F05-324727A64E03}" type="presOf" srcId="{6FA81925-B58C-40D1-84DA-C1EF722ED207}" destId="{FE4DFEEA-0CF2-41B8-A72B-85D6C8240220}" srcOrd="0" destOrd="0" presId="urn:microsoft.com/office/officeart/2005/8/layout/chevron2"/>
    <dgm:cxn modelId="{28D59F3D-62D4-47D9-97FE-BB0FB8F59C34}" type="presOf" srcId="{8AEDD6A5-574E-4710-9C38-903E5C3D36F9}" destId="{FDE4BE18-D328-439B-B391-6E8ED4991F2D}" srcOrd="0" destOrd="0" presId="urn:microsoft.com/office/officeart/2005/8/layout/chevron2"/>
    <dgm:cxn modelId="{879606B6-59E7-4D53-B90C-ADDA2CD6A814}" type="presOf" srcId="{C98C9F0A-27E4-4F75-9325-B3A849588C6A}" destId="{963E523B-D911-48D9-8119-9799A7102E6D}" srcOrd="0" destOrd="0" presId="urn:microsoft.com/office/officeart/2005/8/layout/chevron2"/>
    <dgm:cxn modelId="{DA8BB371-F8AB-4C88-88E0-F61C7B2D6479}" srcId="{03BC5C3F-85CF-40D8-8243-D6E821CD22C6}" destId="{FEB07E0E-C596-4BDB-BF48-AFA2250E7D05}" srcOrd="0" destOrd="0" parTransId="{080FE43E-AE8B-4FD1-9F00-46CE54A71C15}" sibTransId="{999C1F6D-F6D8-4632-9A4F-4C94CBF27759}"/>
    <dgm:cxn modelId="{6112D2E4-E17A-4581-981D-8A1B18BB98DF}" type="presOf" srcId="{FEB07E0E-C596-4BDB-BF48-AFA2250E7D05}" destId="{B69678C8-2832-47B5-9821-0BF9211FDEF1}" srcOrd="0" destOrd="0" presId="urn:microsoft.com/office/officeart/2005/8/layout/chevron2"/>
    <dgm:cxn modelId="{3A05DB64-9E92-4FCE-92CB-1011BD8E51C6}" srcId="{6FA81925-B58C-40D1-84DA-C1EF722ED207}" destId="{B1F68679-6D51-44D4-B5AA-CFEAB24A5FCB}" srcOrd="0" destOrd="0" parTransId="{A8274D92-3D85-484F-A479-483107FBAC82}" sibTransId="{6FFABCAD-6273-4B68-9172-4C965A4CF4A7}"/>
    <dgm:cxn modelId="{31511BB8-80D8-423B-BFEF-4E674C94F0DD}" type="presOf" srcId="{B1F68679-6D51-44D4-B5AA-CFEAB24A5FCB}" destId="{8F7BC44A-BD52-4B31-9EB4-754080C64639}" srcOrd="0" destOrd="0" presId="urn:microsoft.com/office/officeart/2005/8/layout/chevron2"/>
    <dgm:cxn modelId="{53218594-260A-459E-8FC6-A6CC7D6F82D0}" type="presOf" srcId="{03BC5C3F-85CF-40D8-8243-D6E821CD22C6}" destId="{D502121D-7306-4D0E-A50D-CFB8C506E73A}" srcOrd="0" destOrd="0" presId="urn:microsoft.com/office/officeart/2005/8/layout/chevron2"/>
    <dgm:cxn modelId="{BB8D5A04-6E9F-4478-A8D7-C0017BE29977}" type="presOf" srcId="{18E93C04-9913-4783-BBFA-F29D9F610A27}" destId="{D42BE0AA-978F-40E6-BD33-6FEF18196F7C}" srcOrd="0" destOrd="0" presId="urn:microsoft.com/office/officeart/2005/8/layout/chevron2"/>
    <dgm:cxn modelId="{33C4C0FC-D510-4E57-8F88-E017D0E44260}" srcId="{8AEDD6A5-574E-4710-9C38-903E5C3D36F9}" destId="{6FA81925-B58C-40D1-84DA-C1EF722ED207}" srcOrd="2" destOrd="0" parTransId="{26E40453-9AD9-435D-B78E-E50D7C93365A}" sibTransId="{09B6E45D-82A9-4EA0-8826-09D1D4351AB9}"/>
    <dgm:cxn modelId="{99139A8A-E12C-440F-AC7A-47B705F22006}" srcId="{8AEDD6A5-574E-4710-9C38-903E5C3D36F9}" destId="{03BC5C3F-85CF-40D8-8243-D6E821CD22C6}" srcOrd="1" destOrd="0" parTransId="{85EFA7C1-62FC-4520-9C4B-4535E9776DA2}" sibTransId="{1B4BC0C3-3574-4B15-9297-7BB6F793AF6D}"/>
    <dgm:cxn modelId="{6FC9C602-C96B-4584-BC80-116A65036D4E}" type="presParOf" srcId="{FDE4BE18-D328-439B-B391-6E8ED4991F2D}" destId="{B31F1988-7DA6-4941-A7DD-0332FDE84FEC}" srcOrd="0" destOrd="0" presId="urn:microsoft.com/office/officeart/2005/8/layout/chevron2"/>
    <dgm:cxn modelId="{5506A4EE-08E8-4587-AA47-88B620D4D1CE}" type="presParOf" srcId="{B31F1988-7DA6-4941-A7DD-0332FDE84FEC}" destId="{963E523B-D911-48D9-8119-9799A7102E6D}" srcOrd="0" destOrd="0" presId="urn:microsoft.com/office/officeart/2005/8/layout/chevron2"/>
    <dgm:cxn modelId="{E673A127-535E-4F51-ACF6-B47EE53E34C9}" type="presParOf" srcId="{B31F1988-7DA6-4941-A7DD-0332FDE84FEC}" destId="{D42BE0AA-978F-40E6-BD33-6FEF18196F7C}" srcOrd="1" destOrd="0" presId="urn:microsoft.com/office/officeart/2005/8/layout/chevron2"/>
    <dgm:cxn modelId="{84D6237C-36B1-4C8E-9147-117C78F8C254}" type="presParOf" srcId="{FDE4BE18-D328-439B-B391-6E8ED4991F2D}" destId="{7BBF4576-FA99-423C-BCA0-06D71F3F438B}" srcOrd="1" destOrd="0" presId="urn:microsoft.com/office/officeart/2005/8/layout/chevron2"/>
    <dgm:cxn modelId="{11536D64-D5C7-4616-ACAC-DA4666D0F311}" type="presParOf" srcId="{FDE4BE18-D328-439B-B391-6E8ED4991F2D}" destId="{5FFEC1BC-9C34-4AFD-9374-1166D9461D62}" srcOrd="2" destOrd="0" presId="urn:microsoft.com/office/officeart/2005/8/layout/chevron2"/>
    <dgm:cxn modelId="{F3083968-A539-4339-B00E-30ED4D00AAEB}" type="presParOf" srcId="{5FFEC1BC-9C34-4AFD-9374-1166D9461D62}" destId="{D502121D-7306-4D0E-A50D-CFB8C506E73A}" srcOrd="0" destOrd="0" presId="urn:microsoft.com/office/officeart/2005/8/layout/chevron2"/>
    <dgm:cxn modelId="{ED651903-5542-46AA-B5CA-F6EF5911C06F}" type="presParOf" srcId="{5FFEC1BC-9C34-4AFD-9374-1166D9461D62}" destId="{B69678C8-2832-47B5-9821-0BF9211FDEF1}" srcOrd="1" destOrd="0" presId="urn:microsoft.com/office/officeart/2005/8/layout/chevron2"/>
    <dgm:cxn modelId="{62517B36-8DA4-4262-B1A4-F855BD2434E7}" type="presParOf" srcId="{FDE4BE18-D328-439B-B391-6E8ED4991F2D}" destId="{B4304C15-0D95-4A91-A19E-5AEDABF7A2E4}" srcOrd="3" destOrd="0" presId="urn:microsoft.com/office/officeart/2005/8/layout/chevron2"/>
    <dgm:cxn modelId="{DEAD1D68-4C15-4333-8FF8-94FB029902AE}" type="presParOf" srcId="{FDE4BE18-D328-439B-B391-6E8ED4991F2D}" destId="{3BC5F82B-8773-4E6C-B3F7-CD1A47141B36}" srcOrd="4" destOrd="0" presId="urn:microsoft.com/office/officeart/2005/8/layout/chevron2"/>
    <dgm:cxn modelId="{5006F775-684C-4D9A-A546-14BF27E35B53}" type="presParOf" srcId="{3BC5F82B-8773-4E6C-B3F7-CD1A47141B36}" destId="{FE4DFEEA-0CF2-41B8-A72B-85D6C8240220}" srcOrd="0" destOrd="0" presId="urn:microsoft.com/office/officeart/2005/8/layout/chevron2"/>
    <dgm:cxn modelId="{72BB4AEE-8416-44D4-841C-C8B7B4FE1186}" type="presParOf" srcId="{3BC5F82B-8773-4E6C-B3F7-CD1A47141B36}" destId="{8F7BC44A-BD52-4B31-9EB4-754080C64639}" srcOrd="1" destOrd="0" presId="urn:microsoft.com/office/officeart/2005/8/layout/chevron2"/>
  </dgm:cxnLst>
  <dgm:bg/>
  <dgm:whole>
    <a:ln>
      <a:solidFill>
        <a:srgbClr val="92D050"/>
      </a:solidFill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6D473DA-4551-4FE2-96EB-186A791ADF6D}">
      <dsp:nvSpPr>
        <dsp:cNvPr id="0" name=""/>
        <dsp:cNvSpPr/>
      </dsp:nvSpPr>
      <dsp:spPr>
        <a:xfrm>
          <a:off x="1312699" y="5998"/>
          <a:ext cx="5502600" cy="1375650"/>
        </a:xfrm>
        <a:prstGeom prst="roundRect">
          <a:avLst>
            <a:gd name="adj" fmla="val 10000"/>
          </a:avLst>
        </a:prstGeom>
        <a:solidFill>
          <a:schemeClr val="accent5"/>
        </a:solidFill>
        <a:ln w="12700" cap="flat" cmpd="sng" algn="ctr">
          <a:solidFill>
            <a:schemeClr val="accent5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2400" b="0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полученные данные результатов СПТ </a:t>
          </a:r>
          <a:endParaRPr kumimoji="0" lang="ru-RU" sz="2400" b="0" i="0" u="none" strike="noStrike" kern="1200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  <a:p>
          <a:pPr>
            <a:spcBef>
              <a:spcPct val="0"/>
            </a:spcBef>
          </a:pPr>
          <a:endParaRPr lang="ru-RU" kern="1200" dirty="0"/>
        </a:p>
      </dsp:txBody>
      <dsp:txXfrm>
        <a:off x="1312699" y="5998"/>
        <a:ext cx="5502600" cy="1375650"/>
      </dsp:txXfrm>
    </dsp:sp>
    <dsp:sp modelId="{7A76AEF5-619D-4438-B30C-735D9C19B8C1}">
      <dsp:nvSpPr>
        <dsp:cNvPr id="0" name=""/>
        <dsp:cNvSpPr/>
      </dsp:nvSpPr>
      <dsp:spPr>
        <a:xfrm rot="5400000">
          <a:off x="3806065" y="1416039"/>
          <a:ext cx="515868" cy="6190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 rot="5400000">
        <a:off x="3806065" y="1416039"/>
        <a:ext cx="515868" cy="619042"/>
      </dsp:txXfrm>
    </dsp:sp>
    <dsp:sp modelId="{BA3BDC66-F5FD-4BBE-9805-0E7F428F4CC6}">
      <dsp:nvSpPr>
        <dsp:cNvPr id="0" name=""/>
        <dsp:cNvSpPr/>
      </dsp:nvSpPr>
      <dsp:spPr>
        <a:xfrm>
          <a:off x="1312699" y="2069473"/>
          <a:ext cx="5502600" cy="1906252"/>
        </a:xfrm>
        <a:prstGeom prst="roundRect">
          <a:avLst>
            <a:gd name="adj" fmla="val 10000"/>
          </a:avLst>
        </a:prstGeom>
        <a:solidFill>
          <a:schemeClr val="accent5"/>
        </a:solidFill>
        <a:ln w="12700" cap="flat" cmpd="sng" algn="ctr">
          <a:solidFill>
            <a:schemeClr val="accent5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2400" b="0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данные углубленной диагностики </a:t>
          </a:r>
          <a:r>
            <a:rPr kumimoji="0" lang="ru-RU" sz="2400" b="0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  <a:ea typeface="Calibri" pitchFamily="34" charset="0"/>
              <a:cs typeface="Times New Roman" pitchFamily="18" charset="0"/>
            </a:rPr>
            <a:t>«</a:t>
          </a:r>
          <a:r>
            <a:rPr kumimoji="0" lang="ru-RU" sz="2400" b="0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Психологическая безопасность образовательной среды школы</a:t>
          </a:r>
          <a:r>
            <a:rPr kumimoji="0" lang="ru-RU" sz="2400" b="0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  <a:ea typeface="Calibri" pitchFamily="34" charset="0"/>
              <a:cs typeface="Times New Roman" pitchFamily="18" charset="0"/>
            </a:rPr>
            <a:t>»</a:t>
          </a:r>
          <a:r>
            <a:rPr kumimoji="0" lang="ru-RU" sz="2400" b="0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 (автор И.А. Баева)</a:t>
          </a:r>
          <a:endParaRPr kumimoji="0" lang="ru-RU" sz="2400" b="0" i="0" u="none" strike="noStrike" kern="1200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  <a:p>
          <a:pPr>
            <a:spcBef>
              <a:spcPct val="0"/>
            </a:spcBef>
          </a:pPr>
          <a:endParaRPr lang="ru-RU" kern="1200" dirty="0"/>
        </a:p>
      </dsp:txBody>
      <dsp:txXfrm>
        <a:off x="1312699" y="2069473"/>
        <a:ext cx="5502600" cy="1906252"/>
      </dsp:txXfrm>
    </dsp:sp>
    <dsp:sp modelId="{6F2D484B-8ABF-46B8-AF9B-05E9875D81F2}">
      <dsp:nvSpPr>
        <dsp:cNvPr id="0" name=""/>
        <dsp:cNvSpPr/>
      </dsp:nvSpPr>
      <dsp:spPr>
        <a:xfrm rot="5400000">
          <a:off x="3806065" y="4010116"/>
          <a:ext cx="515868" cy="6190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 rot="5400000">
        <a:off x="3806065" y="4010116"/>
        <a:ext cx="515868" cy="619042"/>
      </dsp:txXfrm>
    </dsp:sp>
    <dsp:sp modelId="{17D6CD67-E0D0-4A8C-9E44-8748711771D1}">
      <dsp:nvSpPr>
        <dsp:cNvPr id="0" name=""/>
        <dsp:cNvSpPr/>
      </dsp:nvSpPr>
      <dsp:spPr>
        <a:xfrm>
          <a:off x="1312699" y="4663550"/>
          <a:ext cx="5502600" cy="1375650"/>
        </a:xfrm>
        <a:prstGeom prst="roundRect">
          <a:avLst>
            <a:gd name="adj" fmla="val 10000"/>
          </a:avLst>
        </a:prstGeom>
        <a:solidFill>
          <a:schemeClr val="accent5"/>
        </a:solidFill>
        <a:ln w="12700" cap="flat" cmpd="sng" algn="ctr">
          <a:solidFill>
            <a:schemeClr val="accent5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2400" b="0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уточняющие тесты (при необходимости, теми методиками, которыми владеет педагог-психолог) </a:t>
          </a:r>
        </a:p>
        <a:p>
          <a:pPr>
            <a:spcBef>
              <a:spcPct val="0"/>
            </a:spcBef>
          </a:pPr>
          <a:endParaRPr lang="ru-RU" kern="1200" dirty="0"/>
        </a:p>
      </dsp:txBody>
      <dsp:txXfrm>
        <a:off x="1312699" y="4663550"/>
        <a:ext cx="5502600" cy="137565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63E523B-D911-48D9-8119-9799A7102E6D}">
      <dsp:nvSpPr>
        <dsp:cNvPr id="0" name=""/>
        <dsp:cNvSpPr/>
      </dsp:nvSpPr>
      <dsp:spPr>
        <a:xfrm rot="5400000">
          <a:off x="-316043" y="317298"/>
          <a:ext cx="2106959" cy="1474871"/>
        </a:xfrm>
        <a:prstGeom prst="chevron">
          <a:avLst/>
        </a:prstGeom>
        <a:solidFill>
          <a:schemeClr val="accent5"/>
        </a:solidFill>
        <a:ln w="12700" cap="flat" cmpd="sng" algn="ctr">
          <a:solidFill>
            <a:schemeClr val="accent5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Корректировка плана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-316043" y="317298"/>
        <a:ext cx="2106959" cy="1474871"/>
      </dsp:txXfrm>
    </dsp:sp>
    <dsp:sp modelId="{D42BE0AA-978F-40E6-BD33-6FEF18196F7C}">
      <dsp:nvSpPr>
        <dsp:cNvPr id="0" name=""/>
        <dsp:cNvSpPr/>
      </dsp:nvSpPr>
      <dsp:spPr>
        <a:xfrm rot="5400000">
          <a:off x="4757196" y="-3260349"/>
          <a:ext cx="1369523" cy="793417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b="1" kern="1200" dirty="0" smtClean="0">
              <a:latin typeface="Times New Roman" pitchFamily="18" charset="0"/>
              <a:cs typeface="Times New Roman" pitchFamily="18" charset="0"/>
            </a:rPr>
            <a:t>Корректировка плана профилактических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 мероприятий согласно профилактическому календарю с учётом полученных данных результатов СПТ</a:t>
          </a:r>
          <a:endParaRPr lang="ru-RU" sz="22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757196" y="-3260349"/>
        <a:ext cx="1369523" cy="7934173"/>
      </dsp:txXfrm>
    </dsp:sp>
    <dsp:sp modelId="{D502121D-7306-4D0E-A50D-CFB8C506E73A}">
      <dsp:nvSpPr>
        <dsp:cNvPr id="0" name=""/>
        <dsp:cNvSpPr/>
      </dsp:nvSpPr>
      <dsp:spPr>
        <a:xfrm rot="5400000">
          <a:off x="-316043" y="2234364"/>
          <a:ext cx="2106959" cy="1474871"/>
        </a:xfrm>
        <a:prstGeom prst="chevron">
          <a:avLst/>
        </a:prstGeom>
        <a:solidFill>
          <a:schemeClr val="accent5"/>
        </a:solidFill>
        <a:ln w="12700" cap="flat" cmpd="sng" algn="ctr">
          <a:solidFill>
            <a:schemeClr val="accent5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Групповые мероприятия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-316043" y="2234364"/>
        <a:ext cx="2106959" cy="1474871"/>
      </dsp:txXfrm>
    </dsp:sp>
    <dsp:sp modelId="{B69678C8-2832-47B5-9821-0BF9211FDEF1}">
      <dsp:nvSpPr>
        <dsp:cNvPr id="0" name=""/>
        <dsp:cNvSpPr/>
      </dsp:nvSpPr>
      <dsp:spPr>
        <a:xfrm rot="5400000">
          <a:off x="4757196" y="-1364004"/>
          <a:ext cx="1369523" cy="793417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b="1" kern="1200" dirty="0" smtClean="0">
              <a:latin typeface="Times New Roman" pitchFamily="18" charset="0"/>
              <a:cs typeface="Times New Roman" pitchFamily="18" charset="0"/>
            </a:rPr>
            <a:t> Профилактические мероприятия 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согласно плану профилактики и запросов педагогов.</a:t>
          </a:r>
          <a:endParaRPr lang="ru-RU" sz="22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757196" y="-1364004"/>
        <a:ext cx="1369523" cy="7934173"/>
      </dsp:txXfrm>
    </dsp:sp>
    <dsp:sp modelId="{FE4DFEEA-0CF2-41B8-A72B-85D6C8240220}">
      <dsp:nvSpPr>
        <dsp:cNvPr id="0" name=""/>
        <dsp:cNvSpPr/>
      </dsp:nvSpPr>
      <dsp:spPr>
        <a:xfrm rot="5400000">
          <a:off x="-316043" y="4151429"/>
          <a:ext cx="2106959" cy="1474871"/>
        </a:xfrm>
        <a:prstGeom prst="chevron">
          <a:avLst/>
        </a:prstGeom>
        <a:solidFill>
          <a:schemeClr val="accent5"/>
        </a:solidFill>
        <a:ln w="12700" cap="flat" cmpd="sng" algn="ctr">
          <a:solidFill>
            <a:schemeClr val="accent5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Индивидуальные консультации 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-316043" y="4151429"/>
        <a:ext cx="2106959" cy="1474871"/>
      </dsp:txXfrm>
    </dsp:sp>
    <dsp:sp modelId="{8F7BC44A-BD52-4B31-9EB4-754080C64639}">
      <dsp:nvSpPr>
        <dsp:cNvPr id="0" name=""/>
        <dsp:cNvSpPr/>
      </dsp:nvSpPr>
      <dsp:spPr>
        <a:xfrm rot="5400000">
          <a:off x="4745850" y="492801"/>
          <a:ext cx="1369523" cy="793417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b="1" kern="1200" dirty="0" smtClean="0">
              <a:latin typeface="Times New Roman" pitchFamily="18" charset="0"/>
              <a:cs typeface="Times New Roman" pitchFamily="18" charset="0"/>
            </a:rPr>
            <a:t>Адресная, индивидуальная работа с обучающимися </a:t>
          </a:r>
          <a:r>
            <a:rPr lang="ru-RU" sz="2200" kern="1200" dirty="0" smtClean="0">
              <a:latin typeface="Times New Roman" pitchFamily="18" charset="0"/>
              <a:cs typeface="Times New Roman" pitchFamily="18" charset="0"/>
            </a:rPr>
            <a:t>проводится по запросу педагогов, родителей (законных представителей) и по желанию самих несовершеннолетних.</a:t>
          </a:r>
          <a:endParaRPr lang="ru-RU" sz="22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745850" y="492801"/>
        <a:ext cx="1369523" cy="79341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086AD-96DC-4818-927A-B75055F917CF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0D55-5C50-4E72-B80E-80C2809562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48829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086AD-96DC-4818-927A-B75055F917CF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0D55-5C50-4E72-B80E-80C2809562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8959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086AD-96DC-4818-927A-B75055F917CF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0D55-5C50-4E72-B80E-80C2809562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87325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086AD-96DC-4818-927A-B75055F917CF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0D55-5C50-4E72-B80E-80C2809562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97216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086AD-96DC-4818-927A-B75055F917CF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0D55-5C50-4E72-B80E-80C2809562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51439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086AD-96DC-4818-927A-B75055F917CF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0D55-5C50-4E72-B80E-80C2809562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1129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086AD-96DC-4818-927A-B75055F917CF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0D55-5C50-4E72-B80E-80C2809562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35333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086AD-96DC-4818-927A-B75055F917CF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0D55-5C50-4E72-B80E-80C2809562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45997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086AD-96DC-4818-927A-B75055F917CF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0D55-5C50-4E72-B80E-80C2809562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94912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086AD-96DC-4818-927A-B75055F917CF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0D55-5C50-4E72-B80E-80C2809562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1777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086AD-96DC-4818-927A-B75055F917CF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0D55-5C50-4E72-B80E-80C2809562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09349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086AD-96DC-4818-927A-B75055F917CF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F0D55-5C50-4E72-B80E-80C2809562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4688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2108" y="3105835"/>
            <a:ext cx="9753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600" dirty="0" smtClean="0">
              <a:solidFill>
                <a:schemeClr val="bg1"/>
              </a:solidFill>
            </a:endParaRPr>
          </a:p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ПСИХОЛОГО- ПЕДАГОГИЧЕСКАЯ ТРАЕКТОРИЯ РАБОТЫ ОБРАЗОВАТЕЛЬНОЙ ОРГАНИЗАЦИИ В РАМКАХ СПТ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 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35441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54628" y="377370"/>
            <a:ext cx="9699171" cy="621211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 ШАГ - Выявление обучающихся, относящихся к высокому и высочайшему риску возможного рискового (в том числе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аддиктивного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 поведения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393371" y="1700953"/>
            <a:ext cx="9870437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 (12-13 лет)-8 (13-14 лет) классы - 16 чел,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 (14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15 лет) классы - 11 чел,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 (15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16 лет) класс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8 чел,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11 (16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17 лет)класс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5 чел.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Наибольшее количество обучающихся, находящихся в «группе риска», это 7-8 классы.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Это объясняется особенностями подросткового возраста, когда склонность к рискованному поведению, расширение границ является с точки зрения подростков необходимым этапом взросления.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 же на возраст 12-15 лет приходится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Кризис подросткового возраста.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5680" y="692696"/>
            <a:ext cx="8976320" cy="2049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endParaRPr lang="ru-RU" sz="2600" b="1" dirty="0" smtClean="0">
              <a:solidFill>
                <a:srgbClr val="6666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marL="360000" algn="ctr">
              <a:spcBef>
                <a:spcPts val="100"/>
              </a:spcBef>
              <a:spcAft>
                <a:spcPts val="100"/>
              </a:spcAft>
            </a:pPr>
            <a:endParaRPr lang="ru-RU" sz="2800" b="1" dirty="0">
              <a:solidFill>
                <a:srgbClr val="6666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marL="360000" algn="ctr">
              <a:spcBef>
                <a:spcPts val="100"/>
              </a:spcBef>
              <a:spcAft>
                <a:spcPts val="100"/>
              </a:spcAft>
            </a:pPr>
            <a:endParaRPr lang="ru-RU" sz="2800" b="1" dirty="0" smtClean="0">
              <a:solidFill>
                <a:srgbClr val="8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marL="360000" algn="ctr">
              <a:spcBef>
                <a:spcPts val="100"/>
              </a:spcBef>
              <a:spcAft>
                <a:spcPts val="100"/>
              </a:spcAft>
            </a:pPr>
            <a:endParaRPr lang="ru-RU" sz="2800" b="1" dirty="0">
              <a:solidFill>
                <a:srgbClr val="8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735627" y="2813159"/>
            <a:ext cx="9121013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600" b="1" i="0" u="none" strike="noStrike" cap="none" normalizeH="0" baseline="0" dirty="0" smtClean="0">
              <a:ln>
                <a:noFill/>
              </a:ln>
              <a:solidFill>
                <a:srgbClr val="6666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640114" y="800675"/>
            <a:ext cx="9405257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Кризис подросткового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возраста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Полная перестройка организма - мальчикам-подросткам свойственна возбудимость, несдержанность, нередко агрессивность.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девочек преобладает неустойчивость в настроении.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Снижается успеваемость. 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Преобладает внешняя мотивация.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Сочетание повышенной чувствительности и обидчивости с эгоизмом, равнодушием (по отношению к самым близким людям, в том числе) появляются конфликты со взрослыми.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Ведущая деятельность - общение со сверстниками.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Кризис 12- 15 лет направлен на освоение социального пространства, пространства человеческих взаимоотношений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198210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2685" y="609601"/>
            <a:ext cx="9274629" cy="136434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3 ШАГ - Проведение углубленной психодиагностической работы с обучающимися, выявленными в ОО в ходе работы.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2714" y="1988458"/>
            <a:ext cx="10860314" cy="4673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Углубленная психодиагностика проводится с целью определения вида возможного деструктивного поведения у обучающихся, выявленных в ходе анализа результатов СПТ.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Проведением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занимаются специалисты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психолого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педагогической службы ОО с использованием психодиагностических методик, указанных в рекомендациях по проведению анализа результатов социально-психологического тестирования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Результаты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предоставляются администрации ОО и Совету профилактики, или психолого-педагогическому консилиуму ОО, принимающим решения о включении обучающегося в ту или иную группу риска и определении степени этого возможного рискового поведения.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5680" y="692696"/>
            <a:ext cx="8976320" cy="2049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endParaRPr lang="ru-RU" sz="2600" b="1" dirty="0" smtClean="0">
              <a:solidFill>
                <a:srgbClr val="6666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marL="360000" algn="ctr">
              <a:spcBef>
                <a:spcPts val="100"/>
              </a:spcBef>
              <a:spcAft>
                <a:spcPts val="100"/>
              </a:spcAft>
            </a:pPr>
            <a:endParaRPr lang="ru-RU" sz="2800" b="1" dirty="0">
              <a:solidFill>
                <a:srgbClr val="6666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marL="360000" algn="ctr">
              <a:spcBef>
                <a:spcPts val="100"/>
              </a:spcBef>
              <a:spcAft>
                <a:spcPts val="100"/>
              </a:spcAft>
            </a:pPr>
            <a:endParaRPr lang="ru-RU" sz="2800" b="1" dirty="0" smtClean="0">
              <a:solidFill>
                <a:srgbClr val="8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marL="360000" algn="ctr">
              <a:spcBef>
                <a:spcPts val="100"/>
              </a:spcBef>
              <a:spcAft>
                <a:spcPts val="100"/>
              </a:spcAft>
            </a:pPr>
            <a:endParaRPr lang="ru-RU" sz="2800" b="1" dirty="0">
              <a:solidFill>
                <a:srgbClr val="8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735627" y="2813159"/>
            <a:ext cx="9121013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600" b="1" i="0" u="none" strike="noStrike" cap="none" normalizeH="0" baseline="0" dirty="0" smtClean="0">
              <a:ln>
                <a:noFill/>
              </a:ln>
              <a:solidFill>
                <a:srgbClr val="6666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endParaRPr>
          </a:p>
        </p:txBody>
      </p:sp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2159563" y="-58742"/>
            <a:ext cx="9360363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рофилактическая работа по результатам СПТ выстраивается на основе диагностического материала, который включает: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ru-RU" sz="1400" dirty="0" smtClean="0"/>
          </a:p>
        </p:txBody>
      </p:sp>
      <p:graphicFrame>
        <p:nvGraphicFramePr>
          <p:cNvPr id="9" name="Схема 8"/>
          <p:cNvGraphicFramePr/>
          <p:nvPr/>
        </p:nvGraphicFramePr>
        <p:xfrm>
          <a:off x="2318048" y="812800"/>
          <a:ext cx="8128000" cy="6045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0198210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69142" y="333829"/>
            <a:ext cx="9684657" cy="584313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БППК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Маласердобинского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 имеются 4 диска с диагностическими методиками, куда входят  до 12 психологических тестов, по каждой методике.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Данные тесты удобны в обработке и используются для углубленной диагностики по результатам СПТ.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Методики: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Диагностика и развитие социальной ответственности подростков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Диагностика личностных отклонений подросткового возраста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Оценка индивидуального риска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аддиктивного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поведения подростков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Диагностика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родительско-детских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отношений. Новая версия.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28800" y="319314"/>
            <a:ext cx="9085943" cy="6284686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Часто используемые диагностические инструменты: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 Методика «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Копинг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- тест» (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Lazarus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R.,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Folkman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S., 1984)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предназначена для определения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копинг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механизмов в когнитивной, эмоциональной и поведенческой сферах.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Тест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Уровень субъективного контроля (УСК)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3.Тест-опросник А.В. Зверькова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«Исследование волевой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».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 Оценка деструктивных установок в межличностных отношениях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В.В. Бойко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Опросник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ДУМЭОЛП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Диагностика уровня морально-этической ответственности личности И.Г. Тимощука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так же проективные методики: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6. Проективный рисунок «Человек под дождём»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7. Проективный тест ДОМ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методике Р.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Гриценко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86856" y="435429"/>
            <a:ext cx="9466943" cy="5994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 ШАГ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Проведение анализа результатов СПТ и углубленной психодиагностики должно сочетаться с психолого-педагогическим наблюдением за поведением обучающихся со стороны классных руководителей, педагогов ОО, являющимся главным педагогическим методом выявления деструктивных рисков.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 ШАГ 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основании всей проведенной диагностики и психолого-педагогических наблюдений ОО может определить группы риска следующих основных видов деструктивного поведения: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группа риска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аддиктивного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поведения;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группа риска суицидального поведения;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группа риска агрессивного поведения;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группа риска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делинквентного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поведения.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(Возможны и другие группы риска)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5680" y="692696"/>
            <a:ext cx="8976320" cy="2049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endParaRPr lang="ru-RU" sz="2600" b="1" dirty="0" smtClean="0">
              <a:solidFill>
                <a:srgbClr val="6666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marL="360000" algn="ctr">
              <a:spcBef>
                <a:spcPts val="100"/>
              </a:spcBef>
              <a:spcAft>
                <a:spcPts val="100"/>
              </a:spcAft>
            </a:pPr>
            <a:endParaRPr lang="ru-RU" sz="2800" b="1" dirty="0">
              <a:solidFill>
                <a:srgbClr val="6666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marL="360000" algn="ctr">
              <a:spcBef>
                <a:spcPts val="100"/>
              </a:spcBef>
              <a:spcAft>
                <a:spcPts val="100"/>
              </a:spcAft>
            </a:pPr>
            <a:endParaRPr lang="ru-RU" sz="2800" b="1" dirty="0" smtClean="0">
              <a:solidFill>
                <a:srgbClr val="8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marL="360000" algn="ctr">
              <a:spcBef>
                <a:spcPts val="100"/>
              </a:spcBef>
              <a:spcAft>
                <a:spcPts val="100"/>
              </a:spcAft>
            </a:pPr>
            <a:endParaRPr lang="ru-RU" sz="2800" b="1" dirty="0">
              <a:solidFill>
                <a:srgbClr val="8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735627" y="2813159"/>
            <a:ext cx="9121013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600" b="1" i="0" u="none" strike="noStrike" cap="none" normalizeH="0" baseline="0" dirty="0" smtClean="0">
              <a:ln>
                <a:noFill/>
              </a:ln>
              <a:solidFill>
                <a:srgbClr val="6666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2122782" y="914400"/>
          <a:ext cx="9409045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871531" y="1"/>
            <a:ext cx="92170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Выстраивание профилактической работы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 обучающимися по результатам СПТ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198210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5680" y="692696"/>
            <a:ext cx="8976320" cy="2049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endParaRPr lang="ru-RU" sz="2600" b="1" dirty="0" smtClean="0">
              <a:solidFill>
                <a:srgbClr val="6666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marL="360000" algn="ctr">
              <a:spcBef>
                <a:spcPts val="100"/>
              </a:spcBef>
              <a:spcAft>
                <a:spcPts val="100"/>
              </a:spcAft>
            </a:pPr>
            <a:endParaRPr lang="ru-RU" sz="2800" b="1" dirty="0">
              <a:solidFill>
                <a:srgbClr val="6666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marL="360000" algn="ctr">
              <a:spcBef>
                <a:spcPts val="100"/>
              </a:spcBef>
              <a:spcAft>
                <a:spcPts val="100"/>
              </a:spcAft>
            </a:pPr>
            <a:endParaRPr lang="ru-RU" sz="2800" b="1" dirty="0" smtClean="0">
              <a:solidFill>
                <a:srgbClr val="8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marL="360000" algn="ctr">
              <a:spcBef>
                <a:spcPts val="100"/>
              </a:spcBef>
              <a:spcAft>
                <a:spcPts val="100"/>
              </a:spcAft>
            </a:pPr>
            <a:endParaRPr lang="ru-RU" sz="2800" b="1" dirty="0">
              <a:solidFill>
                <a:srgbClr val="8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735627" y="2813159"/>
            <a:ext cx="9121013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600" b="1" i="0" u="none" strike="noStrike" cap="none" normalizeH="0" baseline="0" dirty="0" smtClean="0">
              <a:ln>
                <a:noFill/>
              </a:ln>
              <a:solidFill>
                <a:srgbClr val="6666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endParaRPr>
          </a:p>
        </p:txBody>
      </p:sp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1640114" y="92799"/>
            <a:ext cx="9884229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 2023-2024 год было проведено 28 мероприятий профилактической направленности: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940425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Занятие с элементами тренинга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Умей сказать НЕТ,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Игра в наркоманию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(профилактика ПАВ, содействие осознания обучающимися ценности экологически целесообразного, здорового и безопасного образа жизни, развитие навыков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саморегуляции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самоорганизации личности).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940425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Тренинг на формирование жизнестойкости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Мир эмоций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(профилактика суицидов, формирование у обучающихся личностных качеств, необходимых для конструктивного, успешного и ответственного поведения в обществе, развитие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стрессоустойчивости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навыков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совладания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 стрессом).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940425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Тренинг коммуникаций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командообразования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Мы команда!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(профилактика агрессивного и рискованного поведения, принятия решений, обращения за социальной поддержкой, избегания опасных ситуаций).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940425" algn="l"/>
              </a:tabLst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Арт-терапевтические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занятия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правополушарному рисованию (профилактика депрессивных состояний, снижение уровня агрессии, тревожности).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198210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41714" y="449943"/>
            <a:ext cx="8998857" cy="57270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Адресная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индивидуальная работа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обучающимися проводится по запросу педагогов, родителей (законных представителей) и по желанию самих несовершеннолетних.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Проведено 11 психологических консультаций для несовершеннолетних по итогам СПТ; 17 методических консультаций для педагогов, 5 родительских собраний и 1 групповая консультация для родителей по итогам диагностики.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Телефон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мессенжеры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педагога-психолога, находятся в открытом доступе и всегда доступны для получения психологической консультации.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3647" y="365126"/>
            <a:ext cx="9740152" cy="121266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НОРМАТИВНО-ПРАВОВОЕ ОБЕСПЕЧЕНИЕ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0000">
              <a:spcBef>
                <a:spcPts val="100"/>
              </a:spcBef>
              <a:spcAft>
                <a:spcPts val="100"/>
              </a:spcAft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Приказ  Министерства просвещения Российской Федерации от 20.02.2020  №  59  </a:t>
            </a:r>
          </a:p>
          <a:p>
            <a:pPr marL="360000">
              <a:spcBef>
                <a:spcPts val="100"/>
              </a:spcBef>
              <a:spcAft>
                <a:spcPts val="100"/>
              </a:spcAft>
            </a:pP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60000">
              <a:spcBef>
                <a:spcPts val="100"/>
              </a:spcBef>
              <a:spcAft>
                <a:spcPts val="100"/>
              </a:spcAft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Приказ  Министерства науки  и высшего образования Российской Федерации от 20.02.2020 № 239 </a:t>
            </a:r>
          </a:p>
          <a:p>
            <a:pPr marL="360000">
              <a:spcBef>
                <a:spcPts val="100"/>
              </a:spcBef>
              <a:spcAft>
                <a:spcPts val="100"/>
              </a:spcAft>
            </a:pP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60000">
              <a:spcBef>
                <a:spcPts val="100"/>
              </a:spcBef>
              <a:spcAft>
                <a:spcPts val="100"/>
              </a:spcAft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Приказ Министерства образования  Пензенской области от 05.09.2023  № 16-170</a:t>
            </a:r>
          </a:p>
          <a:p>
            <a:pPr marL="360000">
              <a:spcBef>
                <a:spcPts val="100"/>
              </a:spcBef>
              <a:spcAft>
                <a:spcPts val="100"/>
              </a:spcAft>
              <a:buNone/>
            </a:pP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60000">
              <a:spcBef>
                <a:spcPts val="100"/>
              </a:spcBef>
              <a:spcAft>
                <a:spcPts val="100"/>
              </a:spcAft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Приказ Управления образования администрации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Малосердобинского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района от 12.09.2023 № 100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06617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13723" y="3013737"/>
            <a:ext cx="87933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СПАСИБО ЗА ВНИМАНИЕ!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2287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 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Социально-психологическое тестирование  - </a:t>
            </a:r>
          </a:p>
          <a:p>
            <a:pPr>
              <a:buNone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психодиагностическое обследование, позволяющее выявлять исключительно психологические «факторы риска» возможного вовлечения в зависимое поведение, связанные с дефицитом ресурсов психологической устойчивости личности.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0661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Цель и основные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принципы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проведения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СПТ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2282" y="1819835"/>
            <a:ext cx="9901518" cy="4357128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Выявить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обучающихся с показателями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повышенной</a:t>
            </a:r>
          </a:p>
          <a:p>
            <a:pPr>
              <a:lnSpc>
                <a:spcPct val="10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вероятности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вовлечения в зависимое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поведение</a:t>
            </a:r>
          </a:p>
          <a:p>
            <a:pPr>
              <a:lnSpc>
                <a:spcPct val="100000"/>
              </a:lnSpc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Добровольность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Конфиденциальность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Ненаказуемость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Помощь</a:t>
            </a:r>
          </a:p>
          <a:p>
            <a:pPr>
              <a:lnSpc>
                <a:spcPct val="100000"/>
              </a:lnSpc>
              <a:buNone/>
            </a:pPr>
            <a:r>
              <a:rPr lang="ru-RU" dirty="0" smtClean="0"/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0661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25600" y="449943"/>
            <a:ext cx="9622971" cy="61250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Базовым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(ключевым) аспектом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деятельности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педагогов, психологов, социальных педагогов в этом мероприятии отводится мотивационной работе с обучающими и их родителями, которая направлена, прежде всего, на два важных момента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Снижение психологического напряжения у обучающихся и родителей по отношению к самой процедуре СПТ. </a:t>
            </a:r>
          </a:p>
          <a:p>
            <a:pPr lvl="0">
              <a:buNone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Повышение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и развитие внутренней мотивации у обучающегося и родителей к вопросу укрепления психологического здоровья и поддержанию социально-личностного благополучия.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1428" y="365125"/>
            <a:ext cx="9652001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ПОДЛЕЖАЩИХ ТЕСТИРОВАНИЮ В 2023 ГОДУ: </a:t>
            </a:r>
            <a:b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223 обучающихся.</a:t>
            </a:r>
            <a:b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Получено согласий – 223 (100%)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Протестировано – 214  ( 95,96%)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Отказов – 0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прошедших по иным причинам – 9 чел. 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(ОРВ, санаторий)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0661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88141" y="1864659"/>
            <a:ext cx="10067365" cy="4589929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В методических рекомендациях (памятке) представлены основные подходы к проведению анализа по результатам социально-психологического тестирования (далее – СПТ), углубленной психодиагностической работы по результатам СПТ, алгоритму выявления детей групп риска деструктивного поведения в образовательных организациях (далее – ОО) Пензенской области. </a:t>
            </a:r>
          </a:p>
          <a:p>
            <a:pPr>
              <a:buNone/>
            </a:pP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Пособие рекомендуется для руководителей ОО, педагогов-психологов, специалистов социально-психологических служб ОО, учреждений начального и среднего профессионального образования.</a:t>
            </a:r>
          </a:p>
          <a:p>
            <a:pPr>
              <a:lnSpc>
                <a:spcPct val="120000"/>
              </a:lnSpc>
              <a:buNone/>
            </a:pPr>
            <a:endParaRPr lang="ru-RU" sz="6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СОСТАВИТЕЛИ: </a:t>
            </a:r>
          </a:p>
          <a:p>
            <a:pPr>
              <a:buNone/>
            </a:pP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Коломенцева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Е.В., директор ППМС центра Пензенской области,</a:t>
            </a:r>
          </a:p>
          <a:p>
            <a:pPr>
              <a:buNone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Коновалова О.В., начальник отдела ППМС центра Пензенской области,</a:t>
            </a:r>
          </a:p>
          <a:p>
            <a:pPr>
              <a:buNone/>
            </a:pP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Сергацков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А.В., ст. методист ППМС центра Пензенской области.</a:t>
            </a:r>
          </a:p>
          <a:p>
            <a:pPr>
              <a:buNone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1640541" y="340659"/>
            <a:ext cx="9368545" cy="1344706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3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Методические рекомендации (памятка)</a:t>
            </a:r>
            <a:endParaRPr kumimoji="0" lang="ru-RU" sz="3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3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педагогическим работникам образовательных организаций</a:t>
            </a:r>
            <a:endParaRPr kumimoji="0" lang="ru-RU" sz="3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3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Пензенской области по проведению анализа результатов социально-психологического тестирования </a:t>
            </a:r>
            <a:endParaRPr kumimoji="0" lang="ru-RU" sz="3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3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7542" y="232229"/>
            <a:ext cx="9463315" cy="158205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Алгоритм изучения и использования результатов СПТ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для выявления групп риска деструктивного поведения в ОО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 ШАГ - Анализ профиля каждого обучающегося по классам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Этот анализ предполагает вход в каждый профиль (каждый обучающийся, прошедший СПТ) и определение проблемных сфер, т.е. - высокие факторы риска и низкие факторы защиты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(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они выделены красным цветом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свойственные данному обучающемуся.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86857" y="365125"/>
            <a:ext cx="8490858" cy="1325563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Times New Roman" pitchFamily="18" charset="0"/>
                <a:cs typeface="Arial" pitchFamily="34" charset="0"/>
              </a:rPr>
              <a:t>Результаты  СПТ 2023-2024 учебный год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Times New Roman" pitchFamily="18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ea typeface="Times New Roman" pitchFamily="18" charset="0"/>
              <a:cs typeface="Arial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Высочайшая  вероятностью  16  чел.  (7, 48%),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Высокая  вероятностью  - 31 чел. (14,49%)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Средняя вероятностью   - 13 чел.  ( 6,07%)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Низкая  вероятность    - 154 чел. (71,96%).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306617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1275</Words>
  <Application>Microsoft Office PowerPoint</Application>
  <PresentationFormat>Произвольный</PresentationFormat>
  <Paragraphs>141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Слайд 1</vt:lpstr>
      <vt:lpstr>НОРМАТИВНО-ПРАВОВОЕ ОБЕСПЕЧЕНИЕ</vt:lpstr>
      <vt:lpstr>Слайд 3</vt:lpstr>
      <vt:lpstr>Цель и основные принципы проведения СПТ</vt:lpstr>
      <vt:lpstr>Слайд 5</vt:lpstr>
      <vt:lpstr>ПОДЛЕЖАЩИХ ТЕСТИРОВАНИЮ В 2023 ГОДУ:  223 обучающихся. </vt:lpstr>
      <vt:lpstr>Слайд 7</vt:lpstr>
      <vt:lpstr>Алгоритм изучения и использования результатов СПТ  для выявления групп риска деструктивного поведения в ОО </vt:lpstr>
      <vt:lpstr>Результаты  СПТ 2023-2024 учебный год </vt:lpstr>
      <vt:lpstr>Слайд 10</vt:lpstr>
      <vt:lpstr>Слайд 11</vt:lpstr>
      <vt:lpstr>3 ШАГ - Проведение углубленной психодиагностической работы с обучающимися, выявленными в ОО в ходе работы. 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Стратегии в воспитании 2024 года. Перспективы и план развития системы воспитания.</dc:title>
  <dc:creator>11;Вячеслав Калинин</dc:creator>
  <cp:keywords>Августовский педагогический форум</cp:keywords>
  <cp:lastModifiedBy>1</cp:lastModifiedBy>
  <cp:revision>50</cp:revision>
  <dcterms:created xsi:type="dcterms:W3CDTF">2024-08-09T06:34:05Z</dcterms:created>
  <dcterms:modified xsi:type="dcterms:W3CDTF">2024-08-20T12:40:33Z</dcterms:modified>
</cp:coreProperties>
</file>