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43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3ACD-9709-417A-AEC7-625E1301FCE7}" type="datetimeFigureOut">
              <a:rPr lang="ru-RU" smtClean="0"/>
              <a:pPr/>
              <a:t>12.08.2025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2A47-0211-4812-A521-3BEA5132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6392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3ACD-9709-417A-AEC7-625E1301FCE7}" type="datetimeFigureOut">
              <a:rPr lang="ru-RU" smtClean="0"/>
              <a:pPr/>
              <a:t>12.08.2025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2A47-0211-4812-A521-3BEA5132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683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3ACD-9709-417A-AEC7-625E1301FCE7}" type="datetimeFigureOut">
              <a:rPr lang="ru-RU" smtClean="0"/>
              <a:pPr/>
              <a:t>12.08.2025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2A47-0211-4812-A521-3BEA5132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9239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3ACD-9709-417A-AEC7-625E1301FCE7}" type="datetimeFigureOut">
              <a:rPr lang="ru-RU" smtClean="0"/>
              <a:pPr/>
              <a:t>12.08.2025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2A47-0211-4812-A521-3BEA5132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8791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3ACD-9709-417A-AEC7-625E1301FCE7}" type="datetimeFigureOut">
              <a:rPr lang="ru-RU" smtClean="0"/>
              <a:pPr/>
              <a:t>12.08.2025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2A47-0211-4812-A521-3BEA5132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5630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3ACD-9709-417A-AEC7-625E1301FCE7}" type="datetimeFigureOut">
              <a:rPr lang="ru-RU" smtClean="0"/>
              <a:pPr/>
              <a:t>12.08.2025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2A47-0211-4812-A521-3BEA5132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9927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3ACD-9709-417A-AEC7-625E1301FCE7}" type="datetimeFigureOut">
              <a:rPr lang="ru-RU" smtClean="0"/>
              <a:pPr/>
              <a:t>12.08.2025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2A47-0211-4812-A521-3BEA5132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776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3ACD-9709-417A-AEC7-625E1301FCE7}" type="datetimeFigureOut">
              <a:rPr lang="ru-RU" smtClean="0"/>
              <a:pPr/>
              <a:t>12.08.2025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2A47-0211-4812-A521-3BEA5132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2923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3ACD-9709-417A-AEC7-625E1301FCE7}" type="datetimeFigureOut">
              <a:rPr lang="ru-RU" smtClean="0"/>
              <a:pPr/>
              <a:t>12.08.2025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2A47-0211-4812-A521-3BEA5132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8261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3ACD-9709-417A-AEC7-625E1301FCE7}" type="datetimeFigureOut">
              <a:rPr lang="ru-RU" smtClean="0"/>
              <a:pPr/>
              <a:t>12.08.2025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2A47-0211-4812-A521-3BEA5132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396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3ACD-9709-417A-AEC7-625E1301FCE7}" type="datetimeFigureOut">
              <a:rPr lang="ru-RU" smtClean="0"/>
              <a:pPr/>
              <a:t>12.08.2025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2A47-0211-4812-A521-3BEA5132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287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23ACD-9709-417A-AEC7-625E1301FCE7}" type="datetimeFigureOut">
              <a:rPr lang="ru-RU" smtClean="0"/>
              <a:pPr/>
              <a:t>12.08.2025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E2A47-0211-4812-A521-3BEA5132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3043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3145" y="1340334"/>
            <a:ext cx="13491714" cy="569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СТРАТЕГИЧЕСКИЕ ПРИОРИТЕТЫ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РАЗВИТИЯ СИСТЕМЫ ВОСПИТАНИЯ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ПЕНЗЕНСКОЙ ОБЛАСТИ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44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</a:pPr>
            <a:endParaRPr lang="ru-RU" sz="4400" dirty="0">
              <a:solidFill>
                <a:schemeClr val="bg1"/>
              </a:solidFill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4400" b="1" dirty="0" smtClean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44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44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9408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Организационное обеспечение: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Некоторые возможные и рекомендуемые  мероприятия в образовательных организациях: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7404" y="1825625"/>
            <a:ext cx="10306396" cy="4351338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Инфографика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Оснащение помещений образовательной организации информационными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плакатами-схемами «Что делать, когда тебя обижают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в образовательной организации работы «Почты доверия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«Команды поддержки»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«Комитета по предотвращению травли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«ШСП»;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Антибуллинговый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договор;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Информирование всех участников образовательных отношений о случаях и мерах пресечения жестокого обращения в образовательной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организации;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 фильмов;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Знание всех участников образовательных отношений и в первую очередь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персонала образовательной организации «Алгоритма действий в ситуации жестокого обращения».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138" y="290945"/>
            <a:ext cx="10515600" cy="10339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Профилактические меры</a:t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Некоторые возможные и рекомендуемые  мероприятия в образовательных организациях: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8720" y="1825625"/>
            <a:ext cx="10165080" cy="435133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Психологическая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профилактика: тренинги по разрешению конфликтов и профилактике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буллинга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лекции для педагогов и родителей;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Арт-терапия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педагогами: семинары по гуманистическому подходу в обучении, обучение навыкам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ассертивного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общения и управления стрессом;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родителями: родительские собрания, создание семейных клубов и групп поддержки.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Профилактические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9664" y="365125"/>
            <a:ext cx="987413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Коррекционно-развивающие программы: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Некоторые возможные и рекомендуемые  мероприятия в образовательных организациях: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5716" y="1825625"/>
            <a:ext cx="10298084" cy="4351338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Индивидуальные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консультации для учащихся и педагогов;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рупповые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тренинги: «Развитие эмоционального интеллекта», «Навыки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реабилитации для участников кризисных ситуаций.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Школьная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служба примирения.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8349" y="157307"/>
            <a:ext cx="10048702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7.Нормативно-правовое обеспечение: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3658" y="1255222"/>
            <a:ext cx="10140142" cy="4921741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Психологическая безопасность образовательной среды лишь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одно из направлений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структуре комплексной безопасности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образовательной организации.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Нормативная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правовая база, в сфере комплексной безопасности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образовательной среды на федеральном уровне достаточно обширна и ключевым документом в ней естественно является Конституция Российской Федерации.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Далее по юридической значимости идут: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Гражданский кодекс Российской Федерации (Части первая и вторая) от 30.11.1994 № 51-ФЗ;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Семейный кодекс РФ от 29.12.1995;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Кодекс Российской Федерации об административных правонарушениях от 30.12.2001 № 195-ФЗ;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Уголовный кодекс Российской Федерации от 13.06.1996 № 63-ФЗ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Более детально раскрывают нормативное регулирование безопасности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образовательной среды в отдельных сферах такие федеральные законодательные акты как: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Федеральный закон от 28.12.2010 № 390-ФЗ «О безопасности»,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Федеральный закон от 24.07.1998 г. № 124-ФЗ «Об основных гарантиях прав ребенка в Российской Федерации»,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Федеральный закон от 29.12.2012 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273-ФЗ «Об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образовании в Российской Федерации»,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Федеральный закон от 25.07.2002 № 114-ФЗ «О противодействии экстремистской деятельности»,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Федеральный закон от 06.03.2006 № 35-ФЗ «О противодействии терроризму»,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Федеральный закон от 29.12.2010 № 436-ФЗ «О защите детей от информации, причиняющей вред их здоровью и развитию» и др.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ЗАКЛЮЧЕНИЕ:</a:t>
            </a:r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80654" y="1825625"/>
            <a:ext cx="10273145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Психологическая безопасность - важнейшее условие полноценного развития ребенка, сохранения и укрепления его психологического здоровья.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Поскольку психологическое здоровье - условие жизненной успешности и гарантия благополучия человека в жизни, очевидно, что родителям и педагогам нужно приложить максимум усилий для создания комфортной обстановки, как в доме, так и в стенах образовательного учреждения.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нашей работы показали, что для формирования успешности у ребёнка, чувства психологического комфорта и психологической безопасности необходимо максимальное включение родителей в работу по данному направлению.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0753" y="0"/>
            <a:ext cx="8966448" cy="6486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endParaRPr lang="ru-RU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«Комплекс мероприятий по формированию </a:t>
            </a: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психологической безопасности </a:t>
            </a: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образовательной среды».</a:t>
            </a:r>
            <a:endParaRPr lang="ru-RU" sz="5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7000"/>
              </a:lnSpc>
            </a:pPr>
            <a:endParaRPr lang="ru-RU" sz="4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Педагог-психолог БППК 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Сердобскому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району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Исайкина Ирина Сергеевна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261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Психологическая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безопасность: определение и параметры описания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Образовательная среда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это сложно организованная система, в рамках которой решаются образовательные задачи и задачи социализации,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психологическое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личности учащегося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Безопасность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образовательной организации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это условия сохранения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жизни и здоровья обучающихся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сотрудников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Понятие «безопасность»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включает в себя психологическую и физическую составляющие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Психологическая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безопасность образовательной сред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ы - это состояние психологической защищённости от всех видов насилия, способствующее удовлетворению потребностей в личностно-доверительном общении, создающее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референтную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значимость среды и обеспечивающее психическое здоровье включенных в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нее участников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также способность человека и среды отражать неблагоприятные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внешние и внутренние воздействия (умение защититься от угроз и умение создавать психологически безопасные отношения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Психологически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безопасная образовательная среда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результат комплексного, системного, длительного, специально организованного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педагогического процесса.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качестве составляющих психологической безопасности образовательной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среды выделяют: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психологическую комфортность, защищенность и удовлетворенность участников образовательных отношений образовательной средой.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4124" y="71503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 задачи формирования психологической безопасности образовательной среды: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8763" y="2809701"/>
            <a:ext cx="11055927" cy="3374967"/>
          </a:xfrm>
        </p:spPr>
        <p:txBody>
          <a:bodyPr>
            <a:normAutofit fontScale="925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уровня психологической компетентности всех участников образовательного процесса.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навыков конструктивного взаимодействия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доверительной атмосферы и сплочения участников образовательного процесса;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осознания последствий агрессивных способов защиты;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внимательного и доброжелательного отношения к окружающим людям;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рефлексивного самосознания.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375" y="1828945"/>
            <a:ext cx="9144000" cy="1612524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 </a:t>
            </a:r>
            <a:r>
              <a:rPr lang="ru-RU" sz="5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угроз психологической безопасности образовательной</a:t>
            </a:r>
            <a:br>
              <a:rPr lang="ru-RU" sz="5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0451" y="2768138"/>
            <a:ext cx="11521440" cy="3790604"/>
          </a:xfrm>
        </p:spPr>
        <p:txBody>
          <a:bodyPr>
            <a:normAutofit fontScale="85000" lnSpcReduction="20000"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Отсутствие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понятных детям правил, регулирующих их поведение в детском обществе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Индивидуально-личностные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особенности отдельных детей (боязливость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или привычка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быть в центре внимания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Осознание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отдельными детьми своей не успешности на фоне других детей;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Неблагоприятный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социально-психологический климат в образовательной организации;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Эмоциональное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выгорание педагогов образовательной организации;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Отсутствие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автономности у детей (прямая зависимость во всем от взрослого)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 манипулирование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детьми со стороны взрослых, наносящее серьезный ущерб позитивному развитию личности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Отсутствие контроля за поведением на переменах и в «горячих точках»: туалетах, раздевалках, столовой, укромных углах и т.д.;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Позиция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безразличия в отношении насилия со стороны обучающихся и их родителей (они не знают, что делать и не верят, что можно помочь);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Нежелание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 неумение педагогов справляться с отдельными проявлениями насилия и оказывать адекватную и своевременную помощь участникам насилия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Отказ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администрации образовательной организации признавать случаи насилия и возложение вины на самих пострадавших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Неразвитость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системы психологической помощи в образовательной организации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/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266" y="34850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Действия педагогов, провоцирующие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возникновение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насилия в среде учащихся: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50237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Избирательное отношение к детям;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Особое внимание (позитивное – к успешным или негативное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 неуспевающим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к отдельным учащимся;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Поддержание иерархии и конкуренции среди детей;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Злоупотребление отрицательными оценками и наказаниями;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Противопоставление одного ребенка коллективу (например, наказание всего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класса за проступок одного ученика);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Сравнение детей друг с другом на уроках и внеклассных мероприятиях;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Провоцирование детей на насмешки друг над другом - публичным объявлением оценок или разбором ошибок отдельных учащихся, подшучиванием над аутсайдерами;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Снятие с себя ответственности за атмосферу в детском коллективе;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Невольная передача части своих полномочий ребенку-лидеру.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СЛЕДСТВИЯ: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3904" y="1825625"/>
            <a:ext cx="10239895" cy="435133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Эмоциональный дискомфорт;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Нежелание высказывать свою точку зрения и мнение;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Неуважительное отношение к себе;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Потеря личного достоинства;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Нежелание обращаться за помощью, игнорирование личных проблем и затруднений окружающих учеников и взрослых;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Невнимательность;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Отрицание ценностей и норм образовательной организации, стремление ее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«покинуть»;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Профессиональная деформация педагогов;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Угроза психическому здоровью личности как учеников, так и педагогов.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1475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Систематизацию комплекса мероприятий по формированию психологически безопасной образовательной среды можно представить в следующем виде: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177935"/>
            <a:ext cx="10515600" cy="399902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Диагностический этап;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Организационное обеспечение;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Профилактические меры;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Коррекционно-развивающие программы;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Мониторинг и оценка эффективности;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Антикризисные меры;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Нормативно-правовое обеспечение.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1352" y="365125"/>
            <a:ext cx="988244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Организационное обеспечение: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Некоторые возможные и рекомендуемые  мероприятия в образовательных организациях: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55964" y="1825625"/>
            <a:ext cx="10397836" cy="435133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антикризисной бригады с распределением ролей (администрация, психолог, социальный педагог, специалист по профилактике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антикризисного плана, включающего алгоритмы действий при чрезвычайных ситуациях;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Принятие обучающимися под руководством классного руководителя 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каждом классе правил жизнедеятельности классного коллектива, исключающих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любые виды психологического и физического насилия (при этом следует подробно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расшифровать, какие действия будут считаться насильственными и жестокими).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Также в Правилах должна быть информация о мерах, применяемых к нарушителям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данных правил. Контроль за их исполнением, осуществляется со стороны как самих обучающихся, так и классного руководителя.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Активное предупреждение возникновения острых, деструктивных проблем развития обучающихся в течение учебного дня в образовательной организации.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Систематический экспресс – мониторинг (включая социальные сети) психологического состояния образовательной среды и ведение Паспорта психологической безопасности образовательной организации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Банка данных потенциальных жертв и потенциальных агрессоров (составляется классным руководителем и социальным педагогом и педагогом-психологом) согласно приведенной форме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Приложении 2.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697</Words>
  <Application>Microsoft Office PowerPoint</Application>
  <PresentationFormat>Произвольный</PresentationFormat>
  <Paragraphs>116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 Психологическая безопасность: определение и параметры описания </vt:lpstr>
      <vt:lpstr>Цель и задачи формирования психологической безопасности образовательной среды: </vt:lpstr>
      <vt:lpstr> Источники угроз психологической безопасности образовательной среды: </vt:lpstr>
      <vt:lpstr>Действия педагогов, провоцирующие   возникновение насилия в среде учащихся:</vt:lpstr>
      <vt:lpstr>СЛЕДСТВИЯ:</vt:lpstr>
      <vt:lpstr>Систематизацию комплекса мероприятий по формированию психологически безопасной образовательной среды можно представить в следующем виде:</vt:lpstr>
      <vt:lpstr>2. Организационное обеспечение:  Некоторые возможные и рекомендуемые  мероприятия в образовательных организациях:</vt:lpstr>
      <vt:lpstr>2. Организационное обеспечение:  Некоторые возможные и рекомендуемые  мероприятия в образовательных организациях:</vt:lpstr>
      <vt:lpstr>3. Профилактические меры  Некоторые возможные и рекомендуемые  мероприятия в образовательных организациях:</vt:lpstr>
      <vt:lpstr>4. Коррекционно-развивающие программы: Некоторые возможные и рекомендуемые  мероприятия в образовательных организациях: </vt:lpstr>
      <vt:lpstr>7.Нормативно-правовое обеспечение:</vt:lpstr>
      <vt:lpstr>ЗАКЛЮЧЕНИЕ: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</dc:creator>
  <cp:lastModifiedBy>admin</cp:lastModifiedBy>
  <cp:revision>26</cp:revision>
  <dcterms:created xsi:type="dcterms:W3CDTF">2025-08-05T13:23:42Z</dcterms:created>
  <dcterms:modified xsi:type="dcterms:W3CDTF">2025-08-12T09:13:40Z</dcterms:modified>
</cp:coreProperties>
</file>