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79" r:id="rId8"/>
    <p:sldId id="27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02A"/>
    <a:srgbClr val="A4467E"/>
    <a:srgbClr val="163856"/>
    <a:srgbClr val="D5513B"/>
    <a:srgbClr val="3BBBD5"/>
    <a:srgbClr val="4FC1A6"/>
    <a:srgbClr val="66AA86"/>
    <a:srgbClr val="CC3300"/>
    <a:srgbClr val="005024"/>
    <a:srgbClr val="BE66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82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5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32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21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43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2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99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91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77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34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86AD-96DC-4818-927A-B75055F917CF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0D55-5C50-4E72-B80E-80C280956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68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hdphoto" Target="../media/hdphoto1.wdp"/><Relationship Id="rId7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0" Type="http://schemas.openxmlformats.org/officeDocument/2006/relationships/image" Target="../media/image17.gif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80559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«Методический конструктор: </a:t>
            </a:r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психолого-педагогические инструменты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воспитательной системы школы»</a:t>
            </a:r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2600" y="5180954"/>
            <a:ext cx="4995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Коломенцева Елена Викторовна,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директор ГБУ ПО «Центр психолого-педагогической, медицинской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социальной помощи Пензенской области»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54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Алгоритм моделирования деятельности П-П Служб ОО</a:t>
            </a:r>
          </a:p>
        </p:txBody>
      </p:sp>
      <p:sp>
        <p:nvSpPr>
          <p:cNvPr id="5" name="Freeform 15"/>
          <p:cNvSpPr/>
          <p:nvPr/>
        </p:nvSpPr>
        <p:spPr>
          <a:xfrm>
            <a:off x="248520" y="2523068"/>
            <a:ext cx="4475381" cy="4055534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1873624" y="1212334"/>
            <a:ext cx="85971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A4467E"/>
                </a:solidFill>
              </a:rPr>
              <a:t>психолого-педагогические инструменты, психологические технологии</a:t>
            </a:r>
          </a:p>
          <a:p>
            <a:endParaRPr lang="ru-RU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260600" y="1513542"/>
            <a:ext cx="6985000" cy="1439332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ВАРИАТИВНАЯ ЧАСТЬ ПСИХОЛОГИЧЕСКОЙ СЛУЖБЫ</a:t>
            </a:r>
          </a:p>
          <a:p>
            <a:pPr algn="ctr"/>
            <a:r>
              <a:rPr lang="ru-RU" sz="1600" dirty="0" smtClean="0"/>
              <a:t>проектная работа, уникальные программы, «ЛИЦО  СЛУЖБЫ»,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0600" y="3098800"/>
            <a:ext cx="7044267" cy="821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БАЗОВАЯ ЧАСТЬ ПСИХОЛОГИЧЕСКОЙ СЛУЖБЫ</a:t>
            </a:r>
          </a:p>
          <a:p>
            <a:pPr algn="ctr"/>
            <a:r>
              <a:rPr lang="ru-RU" sz="1600" dirty="0" smtClean="0"/>
              <a:t>структура, базовые документы, базовые направления работы</a:t>
            </a:r>
            <a:endParaRPr lang="ru-RU" sz="16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260601" y="4004733"/>
            <a:ext cx="1727200" cy="990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Этика и концептуальные принципы</a:t>
            </a:r>
            <a:endParaRPr lang="ru-RU" sz="16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072468" y="4004733"/>
            <a:ext cx="1763528" cy="990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Нормативно-правовое обеспечение</a:t>
            </a:r>
            <a:endParaRPr lang="ru-RU" sz="16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943601" y="3983568"/>
            <a:ext cx="1574800" cy="990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Аналитика</a:t>
            </a:r>
          </a:p>
          <a:p>
            <a:pPr algn="ctr"/>
            <a:r>
              <a:rPr lang="ru-RU" sz="1600" dirty="0" smtClean="0"/>
              <a:t>и мониторинг</a:t>
            </a:r>
            <a:endParaRPr lang="ru-RU" sz="16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603067" y="3983568"/>
            <a:ext cx="1701800" cy="990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Психолого-педагогический консилиум</a:t>
            </a:r>
            <a:endParaRPr lang="ru-RU" sz="1600" dirty="0"/>
          </a:p>
        </p:txBody>
      </p:sp>
      <p:pic>
        <p:nvPicPr>
          <p:cNvPr id="13" name="Picture 2" descr="C:\Users\Админ\Desktop\qr-code Этич.Клдекс Психолога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/>
          <a:srcRect l="5822" t="6194" r="5442" b="5625"/>
          <a:stretch/>
        </p:blipFill>
        <p:spPr bwMode="auto">
          <a:xfrm>
            <a:off x="2486210" y="5171652"/>
            <a:ext cx="1281457" cy="1273427"/>
          </a:xfrm>
          <a:prstGeom prst="rect">
            <a:avLst/>
          </a:prstGeom>
          <a:noFill/>
        </p:spPr>
      </p:pic>
      <p:pic>
        <p:nvPicPr>
          <p:cNvPr id="14" name="Picture 4" descr="C:\Users\Админ\Desktop\qr-code Нормы Психодлг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0533" y="5130321"/>
            <a:ext cx="1347395" cy="1347395"/>
          </a:xfrm>
          <a:prstGeom prst="rect">
            <a:avLst/>
          </a:prstGeom>
          <a:noFill/>
        </p:spPr>
      </p:pic>
      <p:pic>
        <p:nvPicPr>
          <p:cNvPr id="15" name="Picture 5" descr="C:\Users\Админ\Desktop\qr-codeДокументы Психолог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3418" y="5125249"/>
            <a:ext cx="1319830" cy="1319830"/>
          </a:xfrm>
          <a:prstGeom prst="rect">
            <a:avLst/>
          </a:prstGeom>
          <a:noFill/>
        </p:spPr>
      </p:pic>
      <p:pic>
        <p:nvPicPr>
          <p:cNvPr id="16" name="Picture 6" descr="C:\Users\Админ\Desktop\qr-code распоряжение ППк.gif"/>
          <p:cNvPicPr>
            <a:picLocks noChangeAspect="1" noChangeArrowheads="1"/>
          </p:cNvPicPr>
          <p:nvPr/>
        </p:nvPicPr>
        <p:blipFill rotWithShape="1">
          <a:blip r:embed="rId10" cstate="print"/>
          <a:srcRect l="5013" t="5391" r="5699" b="3911"/>
          <a:stretch/>
        </p:blipFill>
        <p:spPr bwMode="auto">
          <a:xfrm>
            <a:off x="7846658" y="5130321"/>
            <a:ext cx="1299283" cy="1319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87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Основные вопросы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Психолого-педагогического консилиума (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ППк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57150"/>
            <a:ext cx="115231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163856"/>
              </a:buClr>
              <a:buSzPct val="120000"/>
              <a:buFont typeface="Calibri" pitchFamily="34" charset="0"/>
              <a:buChar char="?"/>
            </a:pPr>
            <a:r>
              <a:rPr lang="ru-RU" sz="2000" b="1" i="1" dirty="0" smtClean="0"/>
              <a:t>Какого </a:t>
            </a:r>
            <a:r>
              <a:rPr lang="ru-RU" sz="2000" b="1" i="1" dirty="0"/>
              <a:t>рода помощь требуется обучающемуся? </a:t>
            </a:r>
          </a:p>
          <a:p>
            <a:pPr marL="285750" lvl="0" indent="-285750">
              <a:buClr>
                <a:srgbClr val="163856"/>
              </a:buClr>
              <a:buSzPct val="120000"/>
              <a:buFont typeface="Calibri" pitchFamily="34" charset="0"/>
              <a:buChar char="?"/>
            </a:pPr>
            <a:r>
              <a:rPr lang="ru-RU" sz="2000" b="1" i="1" dirty="0" smtClean="0"/>
              <a:t>Какую </a:t>
            </a:r>
            <a:r>
              <a:rPr lang="ru-RU" sz="2000" b="1" i="1" dirty="0"/>
              <a:t>сопровождающую работу могут взять на себя участники консилиума</a:t>
            </a:r>
            <a:r>
              <a:rPr lang="ru-RU" sz="2000" b="1" i="1" dirty="0" smtClean="0"/>
              <a:t>?</a:t>
            </a:r>
          </a:p>
          <a:p>
            <a:pPr marL="285750" lvl="0" indent="-285750">
              <a:buClr>
                <a:srgbClr val="163856"/>
              </a:buClr>
              <a:buSzPct val="120000"/>
              <a:buFont typeface="Calibri" pitchFamily="34" charset="0"/>
              <a:buChar char="?"/>
            </a:pPr>
            <a:r>
              <a:rPr lang="ru-RU" sz="2000" b="1" i="1" dirty="0" smtClean="0"/>
              <a:t>Конкретное </a:t>
            </a:r>
            <a:r>
              <a:rPr lang="ru-RU" sz="2000" b="1" i="1" dirty="0"/>
              <a:t>содержание работы с обучающимся? </a:t>
            </a:r>
          </a:p>
          <a:p>
            <a:pPr marL="285750" lvl="0" indent="-285750">
              <a:buClr>
                <a:srgbClr val="163856"/>
              </a:buClr>
              <a:buSzPct val="120000"/>
              <a:buFont typeface="Calibri" pitchFamily="34" charset="0"/>
              <a:buChar char="?"/>
            </a:pPr>
            <a:r>
              <a:rPr lang="ru-RU" sz="2000" b="1" i="1" dirty="0" smtClean="0"/>
              <a:t>Какие </a:t>
            </a:r>
            <a:r>
              <a:rPr lang="ru-RU" sz="2000" b="1" i="1" dirty="0"/>
              <a:t>особенности обучающегося должны быть обязательно учтены в процессе </a:t>
            </a:r>
            <a:r>
              <a:rPr lang="ru-RU" sz="2000" b="1" i="1" dirty="0" smtClean="0"/>
              <a:t>обучения</a:t>
            </a:r>
            <a:br>
              <a:rPr lang="ru-RU" sz="2000" b="1" i="1" dirty="0" smtClean="0"/>
            </a:br>
            <a:r>
              <a:rPr lang="ru-RU" sz="2000" b="1" i="1" dirty="0" smtClean="0"/>
              <a:t>и </a:t>
            </a:r>
            <a:r>
              <a:rPr lang="ru-RU" sz="2000" b="1" i="1" dirty="0"/>
              <a:t>общения? </a:t>
            </a:r>
          </a:p>
          <a:p>
            <a:pPr marL="285750" lvl="0" indent="-285750">
              <a:buClr>
                <a:srgbClr val="163856"/>
              </a:buClr>
              <a:buSzPct val="120000"/>
              <a:buFont typeface="Calibri" pitchFamily="34" charset="0"/>
              <a:buChar char="?"/>
            </a:pPr>
            <a:r>
              <a:rPr lang="ru-RU" sz="2000" b="1" i="1" dirty="0" smtClean="0"/>
              <a:t>Что </a:t>
            </a:r>
            <a:r>
              <a:rPr lang="ru-RU" sz="2000" b="1" i="1" dirty="0"/>
              <a:t>из необходимой работы можно осуществить силами педагогического коллектива организации, а что - только с помощью семьи или специалистов различного </a:t>
            </a:r>
            <a:r>
              <a:rPr lang="ru-RU" sz="2000" b="1" i="1" dirty="0" smtClean="0"/>
              <a:t>профиля</a:t>
            </a:r>
            <a:br>
              <a:rPr lang="ru-RU" sz="2000" b="1" i="1" dirty="0" smtClean="0"/>
            </a:br>
            <a:r>
              <a:rPr lang="ru-RU" sz="2000" b="1" i="1" dirty="0" smtClean="0"/>
              <a:t>вне </a:t>
            </a:r>
            <a:r>
              <a:rPr lang="ru-RU" sz="2000" b="1" i="1" dirty="0"/>
              <a:t>образовательного учреждения? </a:t>
            </a:r>
          </a:p>
          <a:p>
            <a:pPr marL="285750" lvl="0" indent="-285750">
              <a:buClr>
                <a:srgbClr val="163856"/>
              </a:buClr>
              <a:buSzPct val="120000"/>
              <a:buFont typeface="Calibri" pitchFamily="34" charset="0"/>
              <a:buChar char="?"/>
            </a:pPr>
            <a:r>
              <a:rPr lang="ru-RU" sz="2000" b="1" i="1" dirty="0" smtClean="0"/>
              <a:t>Формы </a:t>
            </a:r>
            <a:r>
              <a:rPr lang="ru-RU" sz="2000" b="1" i="1" dirty="0"/>
              <a:t>участия каждого специалиста в реализации </a:t>
            </a:r>
            <a:r>
              <a:rPr lang="ru-RU" sz="2000" b="1" i="1" dirty="0" smtClean="0"/>
              <a:t>сопровождения</a:t>
            </a:r>
            <a:br>
              <a:rPr lang="ru-RU" sz="2000" b="1" i="1" dirty="0" smtClean="0"/>
            </a:br>
            <a:r>
              <a:rPr lang="ru-RU" sz="2000" b="1" i="1" dirty="0" smtClean="0"/>
              <a:t>(</a:t>
            </a:r>
            <a:r>
              <a:rPr lang="ru-RU" sz="2000" b="1" i="1" dirty="0"/>
              <a:t>с обучающимся, с родителями, с педагогами - предметниками, диспетчерская деятельность) </a:t>
            </a:r>
          </a:p>
          <a:p>
            <a:pPr marL="285750" lvl="0" indent="-285750">
              <a:buClr>
                <a:srgbClr val="163856"/>
              </a:buClr>
              <a:buSzPct val="120000"/>
              <a:buFont typeface="Calibri" pitchFamily="34" charset="0"/>
              <a:buChar char="?"/>
            </a:pPr>
            <a:r>
              <a:rPr lang="ru-RU" sz="2000" b="1" i="1" dirty="0" smtClean="0"/>
              <a:t>Сроки </a:t>
            </a:r>
            <a:r>
              <a:rPr lang="ru-RU" sz="2000" b="1" i="1" dirty="0"/>
              <a:t>выполнения той или иной работы, конкретный ответственный и форма контроля.</a:t>
            </a:r>
          </a:p>
        </p:txBody>
      </p:sp>
    </p:spTree>
    <p:extLst>
      <p:ext uri="{BB962C8B-B14F-4D97-AF65-F5344CB8AC3E}">
        <p14:creationId xmlns:p14="http://schemas.microsoft.com/office/powerpoint/2010/main" xmlns="" val="72886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/>
          <p:nvPr/>
        </p:nvSpPr>
        <p:spPr>
          <a:xfrm>
            <a:off x="248520" y="2523068"/>
            <a:ext cx="4475381" cy="4055534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3 варианта функционирования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П-П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Службы в ОО Пензенской области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51884"/>
            <a:ext cx="115231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163856"/>
              </a:buClr>
              <a:buSzPct val="120000"/>
              <a:buFont typeface="Wingdings" pitchFamily="2" charset="2"/>
              <a:buChar char="Ø"/>
            </a:pPr>
            <a:r>
              <a:rPr lang="ru-RU" sz="2400" b="1" i="1" dirty="0" smtClean="0"/>
              <a:t>структура </a:t>
            </a:r>
            <a:r>
              <a:rPr lang="ru-RU" sz="2400" b="1" i="1" dirty="0"/>
              <a:t>по уровням образования (начальное, старшее звено) - «две ветки», заместитель по ВР управляет ими</a:t>
            </a:r>
            <a:r>
              <a:rPr lang="ru-RU" sz="2400" b="1" i="1" dirty="0" smtClean="0"/>
              <a:t>;</a:t>
            </a:r>
          </a:p>
          <a:p>
            <a:pPr marL="342900" lvl="0" indent="-342900">
              <a:buClr>
                <a:srgbClr val="163856"/>
              </a:buClr>
              <a:buSzPct val="120000"/>
            </a:pPr>
            <a:endParaRPr lang="ru-RU" sz="2400" b="1" i="1" dirty="0"/>
          </a:p>
          <a:p>
            <a:pPr marL="342900" lvl="0" indent="-342900">
              <a:buClr>
                <a:srgbClr val="163856"/>
              </a:buClr>
              <a:buSzPct val="120000"/>
              <a:buFont typeface="Wingdings" pitchFamily="2" charset="2"/>
              <a:buChar char="Ø"/>
            </a:pPr>
            <a:r>
              <a:rPr lang="ru-RU" sz="2400" b="1" i="1" dirty="0" smtClean="0"/>
              <a:t>нет </a:t>
            </a:r>
            <a:r>
              <a:rPr lang="ru-RU" sz="2400" b="1" i="1" dirty="0"/>
              <a:t>структуры, и  специалисты Службы  работают по своей специфике, своему проекту, куратор интегрирует проекты в воспитательную систему</a:t>
            </a:r>
            <a:r>
              <a:rPr lang="ru-RU" sz="2400" b="1" i="1" dirty="0" smtClean="0"/>
              <a:t>;</a:t>
            </a:r>
          </a:p>
          <a:p>
            <a:pPr marL="342900" lvl="0" indent="-342900">
              <a:buClr>
                <a:srgbClr val="163856"/>
              </a:buClr>
              <a:buSzPct val="120000"/>
            </a:pPr>
            <a:endParaRPr lang="ru-RU" sz="2400" b="1" i="1" dirty="0"/>
          </a:p>
          <a:p>
            <a:pPr marL="342900" lvl="0" indent="-342900">
              <a:buClr>
                <a:srgbClr val="163856"/>
              </a:buClr>
              <a:buSzPct val="120000"/>
              <a:buFont typeface="Wingdings" pitchFamily="2" charset="2"/>
              <a:buChar char="Ø"/>
            </a:pPr>
            <a:r>
              <a:rPr lang="ru-RU" sz="2400" b="1" i="1" dirty="0" smtClean="0"/>
              <a:t>структура</a:t>
            </a:r>
            <a:r>
              <a:rPr lang="ru-RU" sz="2400" b="1" i="1" dirty="0"/>
              <a:t>, выстроенная по направлениям работы - «три команды»: общеобразовательная, кризисная, ОВЗ - руководитель П-П Службы маршрутизирует, анализирует, контролирует.</a:t>
            </a:r>
          </a:p>
        </p:txBody>
      </p:sp>
    </p:spTree>
    <p:extLst>
      <p:ext uri="{BB962C8B-B14F-4D97-AF65-F5344CB8AC3E}">
        <p14:creationId xmlns:p14="http://schemas.microsoft.com/office/powerpoint/2010/main" xmlns="" val="409445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569" y="5085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СТАНЦИЯ ИНСТРУМЕНТАЛЬНАЯ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4205757"/>
            <a:ext cx="5080002" cy="265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15"/>
          <p:cNvSpPr/>
          <p:nvPr/>
        </p:nvSpPr>
        <p:spPr>
          <a:xfrm>
            <a:off x="1828874" y="254001"/>
            <a:ext cx="1210161" cy="1176866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/>
          <p:cNvSpPr/>
          <p:nvPr/>
        </p:nvSpPr>
        <p:spPr>
          <a:xfrm>
            <a:off x="420633" y="1799004"/>
            <a:ext cx="629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- </a:t>
            </a:r>
            <a:r>
              <a:rPr lang="ru-RU" b="1" i="1" dirty="0">
                <a:solidFill>
                  <a:srgbClr val="C00000"/>
                </a:solidFill>
              </a:rPr>
              <a:t>инструменты выявления: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Педагогическое наблюдение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- «Навигатор профилактики», 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Социально-психологическое тестирование;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Безопасность образовательной среды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Социометрия;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Углубленная диагностика,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ЦИСМ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2732" y="355333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- инструменты методического обеспечения: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Методическое объединение классных руководителей;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Неделя психологии (Модуль «Основные школьные дела»)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Психолого-педагогическое просвещение предметников, родителей (Модуль "Взаимодействие с родителями (законными представителями))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Профминимум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» (Модуль «Профориентация»)</a:t>
            </a:r>
          </a:p>
          <a:p>
            <a:r>
              <a:rPr lang="ru-RU" b="1" i="1" dirty="0">
                <a:solidFill>
                  <a:srgbClr val="C4402A"/>
                </a:solidFill>
              </a:rPr>
              <a:t>-</a:t>
            </a:r>
            <a:r>
              <a:rPr lang="ru-RU" b="1" i="1" dirty="0" smtClean="0">
                <a:solidFill>
                  <a:srgbClr val="C4402A"/>
                </a:solidFill>
              </a:rPr>
              <a:t> </a:t>
            </a:r>
            <a:r>
              <a:rPr lang="ru-RU" b="1" i="1" dirty="0">
                <a:solidFill>
                  <a:srgbClr val="C4402A"/>
                </a:solidFill>
              </a:rPr>
              <a:t>инструменты организационного обеспечения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Мониторинг деятельности П-П службы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2732" y="179970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- инструменты восстановления и коррекции: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ВШУ;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Совет профилактики;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Профилактические программы;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ШСП (Модуль «Самоуправление»)</a:t>
            </a:r>
          </a:p>
        </p:txBody>
      </p:sp>
    </p:spTree>
    <p:extLst>
      <p:ext uri="{BB962C8B-B14F-4D97-AF65-F5344CB8AC3E}">
        <p14:creationId xmlns:p14="http://schemas.microsoft.com/office/powerpoint/2010/main" xmlns="" val="33302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102" y="5339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Инструменты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выявления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" name="Picture 2" descr="C:\Users\Админ\Desktop\qr-code Скрининг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9797" y="1913268"/>
            <a:ext cx="1329465" cy="1329465"/>
          </a:xfrm>
          <a:prstGeom prst="rect">
            <a:avLst/>
          </a:prstGeom>
          <a:noFill/>
        </p:spPr>
      </p:pic>
      <p:pic>
        <p:nvPicPr>
          <p:cNvPr id="11" name="Picture 1" descr="C:\Users\Админ\Desktop\qr-code Навигатор профилактик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793" y="4081131"/>
            <a:ext cx="1354469" cy="1354469"/>
          </a:xfrm>
          <a:prstGeom prst="rect">
            <a:avLst/>
          </a:prstGeom>
          <a:noFill/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567267" y="184255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 вектор индивидуального скрининга - ПЕДАГОГИЧЕСКОЕ НАБЛЮДЕНИЕ, Мониторинг психологической безопасности образовательной среды, и (или) Социометрия;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 вектор массового скрининга </a:t>
            </a:r>
            <a:r>
              <a:rPr lang="ru-RU" b="1" dirty="0" smtClean="0"/>
              <a:t>(это наше СПТ)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вектор группового скрининга – углубленная диагностика девиаций           (по сопоставлению результатов наблюдения, социометрии, СПТ)</a:t>
            </a:r>
          </a:p>
          <a:p>
            <a:pPr>
              <a:buClr>
                <a:srgbClr val="002060"/>
              </a:buClr>
              <a:buNone/>
            </a:pPr>
            <a:r>
              <a:rPr lang="ru-RU" dirty="0" smtClean="0"/>
              <a:t>   Включение данных </a:t>
            </a:r>
            <a:r>
              <a:rPr lang="ru-RU" dirty="0" err="1" smtClean="0"/>
              <a:t>скринингов</a:t>
            </a:r>
            <a:r>
              <a:rPr lang="ru-RU" dirty="0" smtClean="0"/>
              <a:t> рекомендовано</a:t>
            </a:r>
            <a:br>
              <a:rPr lang="ru-RU" dirty="0" smtClean="0"/>
            </a:br>
            <a:r>
              <a:rPr lang="ru-RU" dirty="0" smtClean="0"/>
              <a:t>Министерством просвещения России,</a:t>
            </a:r>
            <a:br>
              <a:rPr lang="ru-RU" dirty="0" smtClean="0"/>
            </a:br>
            <a:r>
              <a:rPr lang="ru-RU" dirty="0" smtClean="0"/>
              <a:t>которое разработало для их применения методический помощник </a:t>
            </a:r>
            <a:r>
              <a:rPr lang="ru-RU" b="1" dirty="0" smtClean="0"/>
              <a:t>«Навигатор профилактики»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(письмо от 28.07.№ 07-42-51)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326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635" y="457730"/>
            <a:ext cx="84248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Тестирования обучающихся: ресурсы и возможности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object 26"/>
          <p:cNvSpPr txBox="1"/>
          <p:nvPr/>
        </p:nvSpPr>
        <p:spPr>
          <a:xfrm>
            <a:off x="779694" y="1715600"/>
            <a:ext cx="3632200" cy="393700"/>
          </a:xfrm>
          <a:prstGeom prst="rect">
            <a:avLst/>
          </a:prstGeom>
          <a:solidFill>
            <a:srgbClr val="155F82"/>
          </a:solidFill>
          <a:ln w="19050">
            <a:solidFill>
              <a:srgbClr val="0C445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409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Организационные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ресурсы: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2560701" y="2817375"/>
            <a:ext cx="3529965" cy="584200"/>
          </a:xfrm>
          <a:prstGeom prst="rect">
            <a:avLst/>
          </a:prstGeom>
          <a:ln w="9525">
            <a:solidFill>
              <a:srgbClr val="0C445E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574040" marR="567055" indent="396240">
              <a:lnSpc>
                <a:spcPct val="100000"/>
              </a:lnSpc>
              <a:spcBef>
                <a:spcPts val="235"/>
              </a:spcBef>
            </a:pPr>
            <a:r>
              <a:rPr sz="1600" spc="-10" dirty="0">
                <a:solidFill>
                  <a:srgbClr val="0A2F41"/>
                </a:solidFill>
                <a:latin typeface="Trebuchet MS"/>
                <a:cs typeface="Trebuchet MS"/>
              </a:rPr>
              <a:t>информационно- </a:t>
            </a:r>
            <a:r>
              <a:rPr sz="1600" spc="-5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0A2F41"/>
                </a:solidFill>
                <a:latin typeface="Trebuchet MS"/>
                <a:cs typeface="Trebuchet MS"/>
              </a:rPr>
              <a:t>мотивац</a:t>
            </a:r>
            <a:r>
              <a:rPr sz="1600" spc="-10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15" dirty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600" dirty="0">
                <a:solidFill>
                  <a:srgbClr val="0A2F41"/>
                </a:solidFill>
                <a:latin typeface="Trebuchet MS"/>
                <a:cs typeface="Trebuchet MS"/>
              </a:rPr>
              <a:t>нная</a:t>
            </a:r>
            <a:r>
              <a:rPr sz="1600" spc="-110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0A2F41"/>
                </a:solidFill>
                <a:latin typeface="Trebuchet MS"/>
                <a:cs typeface="Trebuchet MS"/>
              </a:rPr>
              <a:t>к</a:t>
            </a:r>
            <a:r>
              <a:rPr sz="1600" spc="-10" dirty="0">
                <a:solidFill>
                  <a:srgbClr val="0A2F41"/>
                </a:solidFill>
                <a:latin typeface="Trebuchet MS"/>
                <a:cs typeface="Trebuchet MS"/>
              </a:rPr>
              <a:t>а</a:t>
            </a:r>
            <a:r>
              <a:rPr sz="1600" spc="-5" dirty="0">
                <a:solidFill>
                  <a:srgbClr val="0A2F41"/>
                </a:solidFill>
                <a:latin typeface="Trebuchet MS"/>
                <a:cs typeface="Trebuchet MS"/>
              </a:rPr>
              <a:t>мп</a:t>
            </a:r>
            <a:r>
              <a:rPr sz="1600" spc="5" dirty="0">
                <a:solidFill>
                  <a:srgbClr val="0A2F41"/>
                </a:solidFill>
                <a:latin typeface="Trebuchet MS"/>
                <a:cs typeface="Trebuchet MS"/>
              </a:rPr>
              <a:t>а</a:t>
            </a:r>
            <a:r>
              <a:rPr sz="1600" spc="-10" dirty="0">
                <a:solidFill>
                  <a:srgbClr val="0A2F41"/>
                </a:solidFill>
                <a:latin typeface="Trebuchet MS"/>
                <a:cs typeface="Trebuchet MS"/>
              </a:rPr>
              <a:t>ния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2560701" y="3590043"/>
            <a:ext cx="3529965" cy="338455"/>
          </a:xfrm>
          <a:prstGeom prst="rect">
            <a:avLst/>
          </a:prstGeom>
          <a:ln w="9525">
            <a:solidFill>
              <a:srgbClr val="0C445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57530">
              <a:lnSpc>
                <a:spcPct val="100000"/>
              </a:lnSpc>
              <a:spcBef>
                <a:spcPts val="245"/>
              </a:spcBef>
            </a:pPr>
            <a:r>
              <a:rPr sz="1600" dirty="0">
                <a:solidFill>
                  <a:srgbClr val="0A2F41"/>
                </a:solidFill>
                <a:latin typeface="Trebuchet MS"/>
                <a:cs typeface="Trebuchet MS"/>
              </a:rPr>
              <a:t>п</a:t>
            </a:r>
            <a:r>
              <a:rPr sz="1600" spc="5" dirty="0">
                <a:solidFill>
                  <a:srgbClr val="0A2F41"/>
                </a:solidFill>
                <a:latin typeface="Trebuchet MS"/>
                <a:cs typeface="Trebuchet MS"/>
              </a:rPr>
              <a:t>р</a:t>
            </a:r>
            <a:r>
              <a:rPr sz="1600" spc="15" dirty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600" spc="-25" dirty="0">
                <a:solidFill>
                  <a:srgbClr val="0A2F41"/>
                </a:solidFill>
                <a:latin typeface="Trebuchet MS"/>
                <a:cs typeface="Trebuchet MS"/>
              </a:rPr>
              <a:t>в</a:t>
            </a:r>
            <a:r>
              <a:rPr sz="1600" spc="-20" dirty="0">
                <a:solidFill>
                  <a:srgbClr val="0A2F41"/>
                </a:solidFill>
                <a:latin typeface="Trebuchet MS"/>
                <a:cs typeface="Trebuchet MS"/>
              </a:rPr>
              <a:t>еде</a:t>
            </a:r>
            <a:r>
              <a:rPr sz="1600" spc="-25" dirty="0">
                <a:solidFill>
                  <a:srgbClr val="0A2F41"/>
                </a:solidFill>
                <a:latin typeface="Trebuchet MS"/>
                <a:cs typeface="Trebuchet MS"/>
              </a:rPr>
              <a:t>н</a:t>
            </a:r>
            <a:r>
              <a:rPr sz="1600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-35" dirty="0">
                <a:solidFill>
                  <a:srgbClr val="0A2F41"/>
                </a:solidFill>
                <a:latin typeface="Trebuchet MS"/>
                <a:cs typeface="Trebuchet MS"/>
              </a:rPr>
              <a:t>е</a:t>
            </a:r>
            <a:r>
              <a:rPr sz="1600" spc="-150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0A2F41"/>
                </a:solidFill>
                <a:latin typeface="Trebuchet MS"/>
                <a:cs typeface="Trebuchet MS"/>
              </a:rPr>
              <a:t>тест</a:t>
            </a:r>
            <a:r>
              <a:rPr sz="1600" spc="-30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-5" dirty="0">
                <a:solidFill>
                  <a:srgbClr val="0A2F41"/>
                </a:solidFill>
                <a:latin typeface="Trebuchet MS"/>
                <a:cs typeface="Trebuchet MS"/>
              </a:rPr>
              <a:t>ров</a:t>
            </a:r>
            <a:r>
              <a:rPr sz="1600" spc="5" dirty="0">
                <a:solidFill>
                  <a:srgbClr val="0A2F41"/>
                </a:solidFill>
                <a:latin typeface="Trebuchet MS"/>
                <a:cs typeface="Trebuchet MS"/>
              </a:rPr>
              <a:t>ан</a:t>
            </a:r>
            <a:r>
              <a:rPr sz="1600" spc="15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-40" dirty="0">
                <a:solidFill>
                  <a:srgbClr val="0A2F41"/>
                </a:solidFill>
                <a:latin typeface="Trebuchet MS"/>
                <a:cs typeface="Trebuchet MS"/>
              </a:rPr>
              <a:t>я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2560701" y="4259080"/>
            <a:ext cx="3529965" cy="338455"/>
          </a:xfrm>
          <a:prstGeom prst="rect">
            <a:avLst/>
          </a:prstGeom>
          <a:ln w="9525">
            <a:solidFill>
              <a:srgbClr val="0C445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40"/>
              </a:spcBef>
            </a:pPr>
            <a:r>
              <a:rPr sz="1600" spc="15" dirty="0">
                <a:solidFill>
                  <a:srgbClr val="0A2F41"/>
                </a:solidFill>
                <a:latin typeface="Trebuchet MS"/>
                <a:cs typeface="Trebuchet MS"/>
              </a:rPr>
              <a:t>ан</a:t>
            </a:r>
            <a:r>
              <a:rPr sz="1600" spc="20" dirty="0">
                <a:solidFill>
                  <a:srgbClr val="0A2F41"/>
                </a:solidFill>
                <a:latin typeface="Trebuchet MS"/>
                <a:cs typeface="Trebuchet MS"/>
              </a:rPr>
              <a:t>а</a:t>
            </a:r>
            <a:r>
              <a:rPr sz="1600" spc="-30" dirty="0">
                <a:solidFill>
                  <a:srgbClr val="0A2F41"/>
                </a:solidFill>
                <a:latin typeface="Trebuchet MS"/>
                <a:cs typeface="Trebuchet MS"/>
              </a:rPr>
              <a:t>л</a:t>
            </a:r>
            <a:r>
              <a:rPr sz="1600" spc="-25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50" dirty="0">
                <a:solidFill>
                  <a:srgbClr val="0A2F41"/>
                </a:solidFill>
                <a:latin typeface="Trebuchet MS"/>
                <a:cs typeface="Trebuchet MS"/>
              </a:rPr>
              <a:t>з</a:t>
            </a:r>
            <a:r>
              <a:rPr sz="1600" spc="-170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A2F41"/>
                </a:solidFill>
                <a:latin typeface="Trebuchet MS"/>
                <a:cs typeface="Trebuchet MS"/>
              </a:rPr>
              <a:t>ре</a:t>
            </a:r>
            <a:r>
              <a:rPr sz="1600" spc="5" dirty="0">
                <a:solidFill>
                  <a:srgbClr val="0A2F41"/>
                </a:solidFill>
                <a:latin typeface="Trebuchet MS"/>
                <a:cs typeface="Trebuchet MS"/>
              </a:rPr>
              <a:t>з</a:t>
            </a:r>
            <a:r>
              <a:rPr sz="1600" spc="-60" dirty="0">
                <a:solidFill>
                  <a:srgbClr val="0A2F41"/>
                </a:solidFill>
                <a:latin typeface="Trebuchet MS"/>
                <a:cs typeface="Trebuchet MS"/>
              </a:rPr>
              <a:t>ул</a:t>
            </a:r>
            <a:r>
              <a:rPr sz="1600" spc="-140" dirty="0">
                <a:solidFill>
                  <a:srgbClr val="0A2F41"/>
                </a:solidFill>
                <a:latin typeface="Trebuchet MS"/>
                <a:cs typeface="Trebuchet MS"/>
              </a:rPr>
              <a:t>ь</a:t>
            </a:r>
            <a:r>
              <a:rPr sz="1600" spc="-30" dirty="0">
                <a:solidFill>
                  <a:srgbClr val="0A2F41"/>
                </a:solidFill>
                <a:latin typeface="Trebuchet MS"/>
                <a:cs typeface="Trebuchet MS"/>
              </a:rPr>
              <a:t>татов</a:t>
            </a:r>
            <a:r>
              <a:rPr sz="1600" spc="-135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0A2F41"/>
                </a:solidFill>
                <a:latin typeface="Trebuchet MS"/>
                <a:cs typeface="Trebuchet MS"/>
              </a:rPr>
              <a:t>тест</a:t>
            </a:r>
            <a:r>
              <a:rPr sz="1600" spc="-30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-5" dirty="0">
                <a:solidFill>
                  <a:srgbClr val="0A2F41"/>
                </a:solidFill>
                <a:latin typeface="Trebuchet MS"/>
                <a:cs typeface="Trebuchet MS"/>
              </a:rPr>
              <a:t>ров</a:t>
            </a:r>
            <a:r>
              <a:rPr sz="1600" spc="5" dirty="0">
                <a:solidFill>
                  <a:srgbClr val="0A2F41"/>
                </a:solidFill>
                <a:latin typeface="Trebuchet MS"/>
                <a:cs typeface="Trebuchet MS"/>
              </a:rPr>
              <a:t>ан</a:t>
            </a:r>
            <a:r>
              <a:rPr sz="1600" spc="15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-40" dirty="0">
                <a:solidFill>
                  <a:srgbClr val="0A2F41"/>
                </a:solidFill>
                <a:latin typeface="Trebuchet MS"/>
                <a:cs typeface="Trebuchet MS"/>
              </a:rPr>
              <a:t>я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2560701" y="4891540"/>
            <a:ext cx="3529965" cy="585470"/>
          </a:xfrm>
          <a:prstGeom prst="rect">
            <a:avLst/>
          </a:prstGeom>
          <a:ln w="9525">
            <a:solidFill>
              <a:srgbClr val="0C445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26110" marR="167005" indent="-449580">
              <a:lnSpc>
                <a:spcPct val="100000"/>
              </a:lnSpc>
              <a:spcBef>
                <a:spcPts val="245"/>
              </a:spcBef>
            </a:pPr>
            <a:r>
              <a:rPr sz="1600" spc="15" dirty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600" spc="-30" dirty="0">
                <a:solidFill>
                  <a:srgbClr val="0A2F41"/>
                </a:solidFill>
                <a:latin typeface="Trebuchet MS"/>
                <a:cs typeface="Trebuchet MS"/>
              </a:rPr>
              <a:t>рг</a:t>
            </a:r>
            <a:r>
              <a:rPr sz="1600" spc="-20" dirty="0">
                <a:solidFill>
                  <a:srgbClr val="0A2F41"/>
                </a:solidFill>
                <a:latin typeface="Trebuchet MS"/>
                <a:cs typeface="Trebuchet MS"/>
              </a:rPr>
              <a:t>а</a:t>
            </a:r>
            <a:r>
              <a:rPr sz="1600" spc="20" dirty="0">
                <a:solidFill>
                  <a:srgbClr val="0A2F41"/>
                </a:solidFill>
                <a:latin typeface="Trebuchet MS"/>
                <a:cs typeface="Trebuchet MS"/>
              </a:rPr>
              <a:t>низ</a:t>
            </a:r>
            <a:r>
              <a:rPr sz="1600" spc="15" dirty="0">
                <a:solidFill>
                  <a:srgbClr val="0A2F41"/>
                </a:solidFill>
                <a:latin typeface="Trebuchet MS"/>
                <a:cs typeface="Trebuchet MS"/>
              </a:rPr>
              <a:t>ац</a:t>
            </a:r>
            <a:r>
              <a:rPr sz="1600" spc="20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-40" dirty="0">
                <a:solidFill>
                  <a:srgbClr val="0A2F41"/>
                </a:solidFill>
                <a:latin typeface="Trebuchet MS"/>
                <a:cs typeface="Trebuchet MS"/>
              </a:rPr>
              <a:t>я</a:t>
            </a:r>
            <a:r>
              <a:rPr sz="1600" spc="-145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A2F41"/>
                </a:solidFill>
                <a:latin typeface="Trebuchet MS"/>
                <a:cs typeface="Trebuchet MS"/>
              </a:rPr>
              <a:t>ад</a:t>
            </a:r>
            <a:r>
              <a:rPr sz="1600" spc="10" dirty="0">
                <a:solidFill>
                  <a:srgbClr val="0A2F41"/>
                </a:solidFill>
                <a:latin typeface="Trebuchet MS"/>
                <a:cs typeface="Trebuchet MS"/>
              </a:rPr>
              <a:t>р</a:t>
            </a:r>
            <a:r>
              <a:rPr sz="1600" spc="5" dirty="0">
                <a:solidFill>
                  <a:srgbClr val="0A2F41"/>
                </a:solidFill>
                <a:latin typeface="Trebuchet MS"/>
                <a:cs typeface="Trebuchet MS"/>
              </a:rPr>
              <a:t>есн</a:t>
            </a:r>
            <a:r>
              <a:rPr sz="1600" spc="-5" dirty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600" dirty="0">
                <a:solidFill>
                  <a:srgbClr val="0A2F41"/>
                </a:solidFill>
                <a:latin typeface="Trebuchet MS"/>
                <a:cs typeface="Trebuchet MS"/>
              </a:rPr>
              <a:t>й</a:t>
            </a:r>
            <a:r>
              <a:rPr sz="1600" spc="-145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0A2F41"/>
                </a:solidFill>
                <a:latin typeface="Trebuchet MS"/>
                <a:cs typeface="Trebuchet MS"/>
              </a:rPr>
              <a:t>пс</a:t>
            </a:r>
            <a:r>
              <a:rPr sz="1600" spc="25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-40" dirty="0">
                <a:solidFill>
                  <a:srgbClr val="0A2F41"/>
                </a:solidFill>
                <a:latin typeface="Trebuchet MS"/>
                <a:cs typeface="Trebuchet MS"/>
              </a:rPr>
              <a:t>холог</a:t>
            </a:r>
            <a:r>
              <a:rPr sz="1600" spc="-30" dirty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600" spc="-40" dirty="0">
                <a:solidFill>
                  <a:srgbClr val="0A2F41"/>
                </a:solidFill>
                <a:latin typeface="Trebuchet MS"/>
                <a:cs typeface="Trebuchet MS"/>
              </a:rPr>
              <a:t>-  </a:t>
            </a:r>
            <a:r>
              <a:rPr sz="1600" spc="-30" dirty="0">
                <a:solidFill>
                  <a:srgbClr val="0A2F41"/>
                </a:solidFill>
                <a:latin typeface="Trebuchet MS"/>
                <a:cs typeface="Trebuchet MS"/>
              </a:rPr>
              <a:t>педагог</a:t>
            </a:r>
            <a:r>
              <a:rPr sz="1600" spc="-25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600" spc="5" dirty="0">
                <a:solidFill>
                  <a:srgbClr val="0A2F41"/>
                </a:solidFill>
                <a:latin typeface="Trebuchet MS"/>
                <a:cs typeface="Trebuchet MS"/>
              </a:rPr>
              <a:t>чес</a:t>
            </a:r>
            <a:r>
              <a:rPr sz="1600" spc="-10" dirty="0">
                <a:solidFill>
                  <a:srgbClr val="0A2F41"/>
                </a:solidFill>
                <a:latin typeface="Trebuchet MS"/>
                <a:cs typeface="Trebuchet MS"/>
              </a:rPr>
              <a:t>кой</a:t>
            </a:r>
            <a:r>
              <a:rPr sz="1600" spc="-145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A2F41"/>
                </a:solidFill>
                <a:latin typeface="Trebuchet MS"/>
                <a:cs typeface="Trebuchet MS"/>
              </a:rPr>
              <a:t>пом</a:t>
            </a:r>
            <a:r>
              <a:rPr sz="1600" spc="-10" dirty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600" spc="60" dirty="0">
                <a:solidFill>
                  <a:srgbClr val="0A2F41"/>
                </a:solidFill>
                <a:latin typeface="Trebuchet MS"/>
                <a:cs typeface="Trebuchet MS"/>
              </a:rPr>
              <a:t>щи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4" name="object 9"/>
          <p:cNvGrpSpPr/>
          <p:nvPr/>
        </p:nvGrpSpPr>
        <p:grpSpPr>
          <a:xfrm>
            <a:off x="233933" y="2849761"/>
            <a:ext cx="2049145" cy="506730"/>
            <a:chOff x="206120" y="3978021"/>
            <a:chExt cx="2049145" cy="506730"/>
          </a:xfrm>
        </p:grpSpPr>
        <p:sp>
          <p:nvSpPr>
            <p:cNvPr id="25" name="object 10"/>
            <p:cNvSpPr/>
            <p:nvPr/>
          </p:nvSpPr>
          <p:spPr>
            <a:xfrm>
              <a:off x="215645" y="3987546"/>
              <a:ext cx="2030095" cy="487680"/>
            </a:xfrm>
            <a:custGeom>
              <a:avLst/>
              <a:gdLst/>
              <a:ahLst/>
              <a:cxnLst/>
              <a:rect l="l" t="t" r="r" b="b"/>
              <a:pathLst>
                <a:path w="2030095" h="487679">
                  <a:moveTo>
                    <a:pt x="1786128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1786128" y="487679"/>
                  </a:lnTo>
                  <a:lnTo>
                    <a:pt x="2029968" y="243839"/>
                  </a:lnTo>
                  <a:lnTo>
                    <a:pt x="178612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1"/>
            <p:cNvSpPr/>
            <p:nvPr/>
          </p:nvSpPr>
          <p:spPr>
            <a:xfrm>
              <a:off x="215645" y="3987546"/>
              <a:ext cx="2030095" cy="487680"/>
            </a:xfrm>
            <a:custGeom>
              <a:avLst/>
              <a:gdLst/>
              <a:ahLst/>
              <a:cxnLst/>
              <a:rect l="l" t="t" r="r" b="b"/>
              <a:pathLst>
                <a:path w="2030095" h="487679">
                  <a:moveTo>
                    <a:pt x="0" y="0"/>
                  </a:moveTo>
                  <a:lnTo>
                    <a:pt x="1786128" y="0"/>
                  </a:lnTo>
                  <a:lnTo>
                    <a:pt x="2029968" y="243839"/>
                  </a:lnTo>
                  <a:lnTo>
                    <a:pt x="1786128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2"/>
          <p:cNvSpPr txBox="1"/>
          <p:nvPr/>
        </p:nvSpPr>
        <p:spPr>
          <a:xfrm>
            <a:off x="685368" y="2935105"/>
            <a:ext cx="1019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нтя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рь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8" name="object 13"/>
          <p:cNvGrpSpPr/>
          <p:nvPr/>
        </p:nvGrpSpPr>
        <p:grpSpPr>
          <a:xfrm>
            <a:off x="233933" y="3506605"/>
            <a:ext cx="2066289" cy="582930"/>
            <a:chOff x="206120" y="4634865"/>
            <a:chExt cx="2066289" cy="582930"/>
          </a:xfrm>
        </p:grpSpPr>
        <p:sp>
          <p:nvSpPr>
            <p:cNvPr id="29" name="object 14"/>
            <p:cNvSpPr/>
            <p:nvPr/>
          </p:nvSpPr>
          <p:spPr>
            <a:xfrm>
              <a:off x="215645" y="4644390"/>
              <a:ext cx="2047239" cy="563880"/>
            </a:xfrm>
            <a:custGeom>
              <a:avLst/>
              <a:gdLst/>
              <a:ahLst/>
              <a:cxnLst/>
              <a:rect l="l" t="t" r="r" b="b"/>
              <a:pathLst>
                <a:path w="2047239" h="563879">
                  <a:moveTo>
                    <a:pt x="1764792" y="0"/>
                  </a:moveTo>
                  <a:lnTo>
                    <a:pt x="0" y="0"/>
                  </a:lnTo>
                  <a:lnTo>
                    <a:pt x="0" y="563880"/>
                  </a:lnTo>
                  <a:lnTo>
                    <a:pt x="1764792" y="563880"/>
                  </a:lnTo>
                  <a:lnTo>
                    <a:pt x="2046732" y="281940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215645" y="4644390"/>
              <a:ext cx="2047239" cy="563880"/>
            </a:xfrm>
            <a:custGeom>
              <a:avLst/>
              <a:gdLst/>
              <a:ahLst/>
              <a:cxnLst/>
              <a:rect l="l" t="t" r="r" b="b"/>
              <a:pathLst>
                <a:path w="2047239" h="563879">
                  <a:moveTo>
                    <a:pt x="0" y="0"/>
                  </a:moveTo>
                  <a:lnTo>
                    <a:pt x="1764792" y="0"/>
                  </a:lnTo>
                  <a:lnTo>
                    <a:pt x="2046732" y="281940"/>
                  </a:lnTo>
                  <a:lnTo>
                    <a:pt x="1764792" y="563880"/>
                  </a:lnTo>
                  <a:lnTo>
                    <a:pt x="0" y="56388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461644" y="3492635"/>
            <a:ext cx="1466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8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сен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8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6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18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8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октя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ря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2" name="object 17"/>
          <p:cNvGrpSpPr/>
          <p:nvPr/>
        </p:nvGrpSpPr>
        <p:grpSpPr>
          <a:xfrm>
            <a:off x="224790" y="4232029"/>
            <a:ext cx="2058670" cy="514350"/>
            <a:chOff x="196977" y="5360289"/>
            <a:chExt cx="2058670" cy="514350"/>
          </a:xfrm>
        </p:grpSpPr>
        <p:sp>
          <p:nvSpPr>
            <p:cNvPr id="33" name="object 18"/>
            <p:cNvSpPr/>
            <p:nvPr/>
          </p:nvSpPr>
          <p:spPr>
            <a:xfrm>
              <a:off x="206502" y="5369814"/>
              <a:ext cx="2039620" cy="495300"/>
            </a:xfrm>
            <a:custGeom>
              <a:avLst/>
              <a:gdLst/>
              <a:ahLst/>
              <a:cxnLst/>
              <a:rect l="l" t="t" r="r" b="b"/>
              <a:pathLst>
                <a:path w="2039620" h="495300">
                  <a:moveTo>
                    <a:pt x="1791462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791462" y="495300"/>
                  </a:lnTo>
                  <a:lnTo>
                    <a:pt x="2039112" y="247650"/>
                  </a:lnTo>
                  <a:lnTo>
                    <a:pt x="179146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/>
            <p:cNvSpPr/>
            <p:nvPr/>
          </p:nvSpPr>
          <p:spPr>
            <a:xfrm>
              <a:off x="206502" y="5369814"/>
              <a:ext cx="2039620" cy="495300"/>
            </a:xfrm>
            <a:custGeom>
              <a:avLst/>
              <a:gdLst/>
              <a:ahLst/>
              <a:cxnLst/>
              <a:rect l="l" t="t" r="r" b="b"/>
              <a:pathLst>
                <a:path w="2039620" h="495300">
                  <a:moveTo>
                    <a:pt x="0" y="0"/>
                  </a:moveTo>
                  <a:lnTo>
                    <a:pt x="1791462" y="0"/>
                  </a:lnTo>
                  <a:lnTo>
                    <a:pt x="2039112" y="247650"/>
                  </a:lnTo>
                  <a:lnTo>
                    <a:pt x="1791462" y="495300"/>
                  </a:lnTo>
                  <a:lnTo>
                    <a:pt x="0" y="4953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20"/>
          <p:cNvSpPr txBox="1"/>
          <p:nvPr/>
        </p:nvSpPr>
        <p:spPr>
          <a:xfrm>
            <a:off x="483590" y="4321665"/>
            <a:ext cx="141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8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ноября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21"/>
          <p:cNvGrpSpPr/>
          <p:nvPr/>
        </p:nvGrpSpPr>
        <p:grpSpPr>
          <a:xfrm>
            <a:off x="224790" y="4904112"/>
            <a:ext cx="2051050" cy="441325"/>
            <a:chOff x="196977" y="6032372"/>
            <a:chExt cx="2051050" cy="441325"/>
          </a:xfrm>
        </p:grpSpPr>
        <p:sp>
          <p:nvSpPr>
            <p:cNvPr id="37" name="object 22"/>
            <p:cNvSpPr/>
            <p:nvPr/>
          </p:nvSpPr>
          <p:spPr>
            <a:xfrm>
              <a:off x="206502" y="6041897"/>
              <a:ext cx="2032000" cy="422275"/>
            </a:xfrm>
            <a:custGeom>
              <a:avLst/>
              <a:gdLst/>
              <a:ahLst/>
              <a:cxnLst/>
              <a:rect l="l" t="t" r="r" b="b"/>
              <a:pathLst>
                <a:path w="2032000" h="422275">
                  <a:moveTo>
                    <a:pt x="1820418" y="0"/>
                  </a:moveTo>
                  <a:lnTo>
                    <a:pt x="0" y="0"/>
                  </a:lnTo>
                  <a:lnTo>
                    <a:pt x="0" y="422147"/>
                  </a:lnTo>
                  <a:lnTo>
                    <a:pt x="1820418" y="422147"/>
                  </a:lnTo>
                  <a:lnTo>
                    <a:pt x="2031492" y="211073"/>
                  </a:lnTo>
                  <a:lnTo>
                    <a:pt x="182041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/>
            <p:cNvSpPr/>
            <p:nvPr/>
          </p:nvSpPr>
          <p:spPr>
            <a:xfrm>
              <a:off x="206502" y="6041897"/>
              <a:ext cx="2032000" cy="422275"/>
            </a:xfrm>
            <a:custGeom>
              <a:avLst/>
              <a:gdLst/>
              <a:ahLst/>
              <a:cxnLst/>
              <a:rect l="l" t="t" r="r" b="b"/>
              <a:pathLst>
                <a:path w="2032000" h="422275">
                  <a:moveTo>
                    <a:pt x="0" y="0"/>
                  </a:moveTo>
                  <a:lnTo>
                    <a:pt x="1820418" y="0"/>
                  </a:lnTo>
                  <a:lnTo>
                    <a:pt x="2031492" y="211073"/>
                  </a:lnTo>
                  <a:lnTo>
                    <a:pt x="1820418" y="422147"/>
                  </a:lnTo>
                  <a:lnTo>
                    <a:pt x="0" y="42214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4"/>
          <p:cNvSpPr txBox="1"/>
          <p:nvPr/>
        </p:nvSpPr>
        <p:spPr>
          <a:xfrm>
            <a:off x="498830" y="4957478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ноябр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18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8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май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32"/>
          <p:cNvSpPr txBox="1"/>
          <p:nvPr/>
        </p:nvSpPr>
        <p:spPr>
          <a:xfrm>
            <a:off x="3932260" y="2308311"/>
            <a:ext cx="7868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50" dirty="0" smtClean="0">
                <a:solidFill>
                  <a:srgbClr val="0A2F41"/>
                </a:solidFill>
                <a:latin typeface="Trebuchet MS"/>
                <a:cs typeface="Trebuchet MS"/>
              </a:rPr>
              <a:t>ЭТАПЫ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1" name="object 45"/>
          <p:cNvSpPr/>
          <p:nvPr/>
        </p:nvSpPr>
        <p:spPr>
          <a:xfrm>
            <a:off x="4505013" y="1830998"/>
            <a:ext cx="3436720" cy="159767"/>
          </a:xfrm>
          <a:custGeom>
            <a:avLst/>
            <a:gdLst/>
            <a:ahLst/>
            <a:cxnLst/>
            <a:rect l="l" t="t" r="r" b="b"/>
            <a:pathLst>
              <a:path w="2249804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2249804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2249804" h="114300">
                <a:moveTo>
                  <a:pt x="2249296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2249296" y="76200"/>
                </a:lnTo>
                <a:lnTo>
                  <a:pt x="2249296" y="3810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5"/>
          <p:cNvSpPr txBox="1"/>
          <p:nvPr/>
        </p:nvSpPr>
        <p:spPr>
          <a:xfrm>
            <a:off x="7548457" y="4238298"/>
            <a:ext cx="3632200" cy="330219"/>
          </a:xfrm>
          <a:prstGeom prst="rect">
            <a:avLst/>
          </a:prstGeom>
          <a:solidFill>
            <a:srgbClr val="155F82"/>
          </a:solidFill>
          <a:ln w="19050">
            <a:solidFill>
              <a:srgbClr val="0C445E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15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Методические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ресурсы: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38"/>
          <p:cNvGrpSpPr/>
          <p:nvPr/>
        </p:nvGrpSpPr>
        <p:grpSpPr>
          <a:xfrm>
            <a:off x="7669911" y="5067248"/>
            <a:ext cx="1408430" cy="1463675"/>
            <a:chOff x="10783823" y="3630167"/>
            <a:chExt cx="1408430" cy="1463675"/>
          </a:xfrm>
          <a:effectLst/>
        </p:grpSpPr>
        <p:pic>
          <p:nvPicPr>
            <p:cNvPr id="44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3823" y="3630167"/>
              <a:ext cx="1408174" cy="1463294"/>
            </a:xfrm>
            <a:prstGeom prst="rect">
              <a:avLst/>
            </a:prstGeom>
          </p:spPr>
        </p:pic>
        <p:pic>
          <p:nvPicPr>
            <p:cNvPr id="45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8895" y="3825239"/>
              <a:ext cx="886968" cy="893063"/>
            </a:xfrm>
            <a:prstGeom prst="rect">
              <a:avLst/>
            </a:prstGeom>
          </p:spPr>
        </p:pic>
      </p:grpSp>
      <p:sp>
        <p:nvSpPr>
          <p:cNvPr id="46" name="object 41"/>
          <p:cNvSpPr txBox="1"/>
          <p:nvPr/>
        </p:nvSpPr>
        <p:spPr>
          <a:xfrm>
            <a:off x="7174356" y="4763289"/>
            <a:ext cx="311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0D2841"/>
                </a:solidFill>
                <a:latin typeface="Trebuchet MS"/>
                <a:cs typeface="Trebuchet MS"/>
              </a:rPr>
              <a:t>М</a:t>
            </a:r>
            <a:r>
              <a:rPr sz="1800" spc="-30" dirty="0">
                <a:solidFill>
                  <a:srgbClr val="0D2841"/>
                </a:solidFill>
                <a:latin typeface="Trebuchet MS"/>
                <a:cs typeface="Trebuchet MS"/>
              </a:rPr>
              <a:t>ето</a:t>
            </a:r>
            <a:r>
              <a:rPr sz="1800" spc="-25" dirty="0">
                <a:solidFill>
                  <a:srgbClr val="0D2841"/>
                </a:solidFill>
                <a:latin typeface="Trebuchet MS"/>
                <a:cs typeface="Trebuchet MS"/>
              </a:rPr>
              <a:t>д</a:t>
            </a:r>
            <a:r>
              <a:rPr sz="1800" spc="-10" dirty="0">
                <a:solidFill>
                  <a:srgbClr val="0D2841"/>
                </a:solidFill>
                <a:latin typeface="Trebuchet MS"/>
                <a:cs typeface="Trebuchet MS"/>
              </a:rPr>
              <a:t>ически</a:t>
            </a:r>
            <a:r>
              <a:rPr sz="1800" spc="-5" dirty="0">
                <a:solidFill>
                  <a:srgbClr val="0D2841"/>
                </a:solidFill>
                <a:latin typeface="Trebuchet MS"/>
                <a:cs typeface="Trebuchet MS"/>
              </a:rPr>
              <a:t>е</a:t>
            </a:r>
            <a:r>
              <a:rPr sz="1800" spc="-190" dirty="0">
                <a:solidFill>
                  <a:srgbClr val="0D2841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D2841"/>
                </a:solidFill>
                <a:latin typeface="Trebuchet MS"/>
                <a:cs typeface="Trebuchet MS"/>
              </a:rPr>
              <a:t>рекоменд</a:t>
            </a:r>
            <a:r>
              <a:rPr sz="1800" spc="-5" dirty="0">
                <a:solidFill>
                  <a:srgbClr val="0D2841"/>
                </a:solidFill>
                <a:latin typeface="Trebuchet MS"/>
                <a:cs typeface="Trebuchet MS"/>
              </a:rPr>
              <a:t>а</a:t>
            </a:r>
            <a:r>
              <a:rPr sz="1800" spc="10" dirty="0">
                <a:solidFill>
                  <a:srgbClr val="0D2841"/>
                </a:solidFill>
                <a:latin typeface="Trebuchet MS"/>
                <a:cs typeface="Trebuchet MS"/>
              </a:rPr>
              <a:t>ции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7" name="object 43"/>
          <p:cNvSpPr txBox="1"/>
          <p:nvPr/>
        </p:nvSpPr>
        <p:spPr>
          <a:xfrm>
            <a:off x="8047990" y="1652297"/>
            <a:ext cx="3632200" cy="512445"/>
          </a:xfrm>
          <a:prstGeom prst="rect">
            <a:avLst/>
          </a:prstGeom>
          <a:solidFill>
            <a:srgbClr val="155F82"/>
          </a:solidFill>
          <a:ln w="19050">
            <a:solidFill>
              <a:srgbClr val="0C44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Региональные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операторы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65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СПТ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4"/>
          <p:cNvSpPr/>
          <p:nvPr/>
        </p:nvSpPr>
        <p:spPr>
          <a:xfrm>
            <a:off x="9807447" y="2231417"/>
            <a:ext cx="114300" cy="314325"/>
          </a:xfrm>
          <a:custGeom>
            <a:avLst/>
            <a:gdLst/>
            <a:ahLst/>
            <a:cxnLst/>
            <a:rect l="l" t="t" r="r" b="b"/>
            <a:pathLst>
              <a:path w="114300" h="314325">
                <a:moveTo>
                  <a:pt x="38100" y="199771"/>
                </a:moveTo>
                <a:lnTo>
                  <a:pt x="0" y="199771"/>
                </a:lnTo>
                <a:lnTo>
                  <a:pt x="57150" y="314071"/>
                </a:lnTo>
                <a:lnTo>
                  <a:pt x="104775" y="218821"/>
                </a:lnTo>
                <a:lnTo>
                  <a:pt x="38100" y="218821"/>
                </a:lnTo>
                <a:lnTo>
                  <a:pt x="38100" y="199771"/>
                </a:lnTo>
                <a:close/>
              </a:path>
              <a:path w="114300" h="314325">
                <a:moveTo>
                  <a:pt x="76200" y="0"/>
                </a:moveTo>
                <a:lnTo>
                  <a:pt x="38100" y="0"/>
                </a:lnTo>
                <a:lnTo>
                  <a:pt x="38100" y="218821"/>
                </a:lnTo>
                <a:lnTo>
                  <a:pt x="76200" y="218821"/>
                </a:lnTo>
                <a:lnTo>
                  <a:pt x="76200" y="0"/>
                </a:lnTo>
                <a:close/>
              </a:path>
              <a:path w="114300" h="314325">
                <a:moveTo>
                  <a:pt x="114300" y="199771"/>
                </a:moveTo>
                <a:lnTo>
                  <a:pt x="76200" y="199771"/>
                </a:lnTo>
                <a:lnTo>
                  <a:pt x="76200" y="218821"/>
                </a:lnTo>
                <a:lnTo>
                  <a:pt x="104775" y="218821"/>
                </a:lnTo>
                <a:lnTo>
                  <a:pt x="114300" y="199771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6"/>
          <p:cNvSpPr txBox="1"/>
          <p:nvPr/>
        </p:nvSpPr>
        <p:spPr>
          <a:xfrm>
            <a:off x="6680201" y="2545616"/>
            <a:ext cx="5022850" cy="1534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15" dirty="0" smtClean="0">
                <a:solidFill>
                  <a:srgbClr val="0A2F41"/>
                </a:solidFill>
                <a:latin typeface="Trebuchet MS"/>
                <a:cs typeface="Trebuchet MS"/>
              </a:rPr>
              <a:t>«Институт регионального развития ПО»: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15" dirty="0" smtClean="0">
                <a:solidFill>
                  <a:srgbClr val="0A2F41"/>
                </a:solidFill>
                <a:latin typeface="Trebuchet MS"/>
                <a:cs typeface="Trebuchet MS"/>
              </a:rPr>
              <a:t> - сопровождение организационных и технических процессов6 взаимодействие с </a:t>
            </a:r>
            <a:r>
              <a:rPr sz="1400" spc="25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400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б</a:t>
            </a:r>
            <a:r>
              <a:rPr sz="1400" spc="5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р</a:t>
            </a:r>
            <a:r>
              <a:rPr sz="1400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азова</a:t>
            </a:r>
            <a:r>
              <a:rPr sz="1400" spc="-5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т</a:t>
            </a:r>
            <a:r>
              <a:rPr sz="1400" spc="-30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ел</a:t>
            </a:r>
            <a:r>
              <a:rPr sz="1400" spc="-25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ь</a:t>
            </a:r>
            <a:r>
              <a:rPr sz="1400" spc="-15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ны</a:t>
            </a:r>
            <a:r>
              <a:rPr sz="1400" spc="-20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м</a:t>
            </a:r>
            <a:r>
              <a:rPr sz="1400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400" dirty="0" smtClean="0">
                <a:solidFill>
                  <a:srgbClr val="0A2F41"/>
                </a:solidFill>
                <a:latin typeface="Trebuchet MS"/>
                <a:cs typeface="Trebuchet MS"/>
              </a:rPr>
              <a:t>  </a:t>
            </a:r>
            <a:r>
              <a:rPr sz="1400" spc="-10" dirty="0">
                <a:solidFill>
                  <a:srgbClr val="0A2F41"/>
                </a:solidFill>
                <a:latin typeface="Trebuchet MS"/>
                <a:cs typeface="Trebuchet MS"/>
              </a:rPr>
              <a:t>организациями,</a:t>
            </a:r>
            <a:endParaRPr sz="1400" dirty="0">
              <a:latin typeface="Trebuchet MS"/>
              <a:cs typeface="Trebuchet MS"/>
            </a:endParaRPr>
          </a:p>
          <a:p>
            <a:pPr marL="109855" indent="-97790">
              <a:lnSpc>
                <a:spcPct val="100000"/>
              </a:lnSpc>
              <a:tabLst>
                <a:tab pos="110489" algn="l"/>
              </a:tabLst>
            </a:pPr>
            <a:r>
              <a:rPr lang="ru-RU" sz="1400" b="1" spc="-15" dirty="0" smtClean="0">
                <a:solidFill>
                  <a:srgbClr val="0A2F41"/>
                </a:solidFill>
                <a:latin typeface="Trebuchet MS"/>
                <a:cs typeface="Trebuchet MS"/>
              </a:rPr>
              <a:t>ППМС центр ПО: </a:t>
            </a:r>
          </a:p>
          <a:p>
            <a:pPr marL="109855" indent="-97790">
              <a:lnSpc>
                <a:spcPct val="100000"/>
              </a:lnSpc>
              <a:tabLst>
                <a:tab pos="110489" algn="l"/>
              </a:tabLst>
            </a:pPr>
            <a:r>
              <a:rPr lang="ru-RU" sz="1400" b="1" spc="-15" dirty="0" smtClean="0">
                <a:solidFill>
                  <a:srgbClr val="0A2F41"/>
                </a:solidFill>
                <a:latin typeface="Trebuchet MS"/>
                <a:cs typeface="Trebuchet MS"/>
              </a:rPr>
              <a:t>- </a:t>
            </a:r>
            <a:r>
              <a:rPr sz="1400" b="1" spc="-15" dirty="0" err="1" smtClean="0">
                <a:solidFill>
                  <a:srgbClr val="0A2F41"/>
                </a:solidFill>
                <a:latin typeface="Trebuchet MS"/>
                <a:cs typeface="Trebuchet MS"/>
              </a:rPr>
              <a:t>экспертно-методическое</a:t>
            </a:r>
            <a:r>
              <a:rPr sz="1400" b="1" spc="-160" dirty="0" smtClean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A2F41"/>
                </a:solidFill>
                <a:latin typeface="Trebuchet MS"/>
                <a:cs typeface="Trebuchet MS"/>
              </a:rPr>
              <a:t>сопровождение</a:t>
            </a:r>
            <a:endParaRPr sz="1400" dirty="0">
              <a:latin typeface="Trebuchet MS"/>
              <a:cs typeface="Trebuchet MS"/>
            </a:endParaRPr>
          </a:p>
          <a:p>
            <a:pPr marL="121920">
              <a:lnSpc>
                <a:spcPct val="100000"/>
              </a:lnSpc>
            </a:pPr>
            <a:r>
              <a:rPr sz="1400" spc="5" dirty="0">
                <a:solidFill>
                  <a:srgbClr val="0A2F41"/>
                </a:solidFill>
                <a:latin typeface="Trebuchet MS"/>
                <a:cs typeface="Trebuchet MS"/>
              </a:rPr>
              <a:t>р</a:t>
            </a:r>
            <a:r>
              <a:rPr sz="1400" spc="10" dirty="0">
                <a:solidFill>
                  <a:srgbClr val="0A2F41"/>
                </a:solidFill>
                <a:latin typeface="Trebuchet MS"/>
                <a:cs typeface="Trebuchet MS"/>
              </a:rPr>
              <a:t>аб</a:t>
            </a:r>
            <a:r>
              <a:rPr sz="1400" spc="20" dirty="0">
                <a:solidFill>
                  <a:srgbClr val="0A2F41"/>
                </a:solidFill>
                <a:latin typeface="Trebuchet MS"/>
                <a:cs typeface="Trebuchet MS"/>
              </a:rPr>
              <a:t>о</a:t>
            </a:r>
            <a:r>
              <a:rPr sz="1400" spc="-75" dirty="0">
                <a:solidFill>
                  <a:srgbClr val="0A2F41"/>
                </a:solidFill>
                <a:latin typeface="Trebuchet MS"/>
                <a:cs typeface="Trebuchet MS"/>
              </a:rPr>
              <a:t>т</a:t>
            </a:r>
            <a:r>
              <a:rPr sz="1400" spc="-25" dirty="0">
                <a:solidFill>
                  <a:srgbClr val="0A2F41"/>
                </a:solidFill>
                <a:latin typeface="Trebuchet MS"/>
                <a:cs typeface="Trebuchet MS"/>
              </a:rPr>
              <a:t>ы</a:t>
            </a:r>
            <a:r>
              <a:rPr sz="1400" spc="-145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0A2F41"/>
                </a:solidFill>
                <a:latin typeface="Trebuchet MS"/>
                <a:cs typeface="Trebuchet MS"/>
              </a:rPr>
              <a:t>с</a:t>
            </a:r>
            <a:r>
              <a:rPr sz="1400" spc="-130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0A2F41"/>
                </a:solidFill>
                <a:latin typeface="Trebuchet MS"/>
                <a:cs typeface="Trebuchet MS"/>
              </a:rPr>
              <a:t>р</a:t>
            </a:r>
            <a:r>
              <a:rPr sz="1400" spc="10" dirty="0">
                <a:solidFill>
                  <a:srgbClr val="0A2F41"/>
                </a:solidFill>
                <a:latin typeface="Trebuchet MS"/>
                <a:cs typeface="Trebuchet MS"/>
              </a:rPr>
              <a:t>ез</a:t>
            </a:r>
            <a:r>
              <a:rPr sz="1400" spc="-50" dirty="0">
                <a:solidFill>
                  <a:srgbClr val="0A2F41"/>
                </a:solidFill>
                <a:latin typeface="Trebuchet MS"/>
                <a:cs typeface="Trebuchet MS"/>
              </a:rPr>
              <a:t>ул</a:t>
            </a:r>
            <a:r>
              <a:rPr sz="1400" spc="-110" dirty="0">
                <a:solidFill>
                  <a:srgbClr val="0A2F41"/>
                </a:solidFill>
                <a:latin typeface="Trebuchet MS"/>
                <a:cs typeface="Trebuchet MS"/>
              </a:rPr>
              <a:t>ь</a:t>
            </a:r>
            <a:r>
              <a:rPr sz="1400" spc="-75" dirty="0">
                <a:solidFill>
                  <a:srgbClr val="0A2F41"/>
                </a:solidFill>
                <a:latin typeface="Trebuchet MS"/>
                <a:cs typeface="Trebuchet MS"/>
              </a:rPr>
              <a:t>т</a:t>
            </a:r>
            <a:r>
              <a:rPr sz="1400" spc="-30" dirty="0">
                <a:solidFill>
                  <a:srgbClr val="0A2F41"/>
                </a:solidFill>
                <a:latin typeface="Trebuchet MS"/>
                <a:cs typeface="Trebuchet MS"/>
              </a:rPr>
              <a:t>ат</a:t>
            </a:r>
            <a:r>
              <a:rPr sz="1400" spc="-5" dirty="0">
                <a:solidFill>
                  <a:srgbClr val="0A2F41"/>
                </a:solidFill>
                <a:latin typeface="Trebuchet MS"/>
                <a:cs typeface="Trebuchet MS"/>
              </a:rPr>
              <a:t>а</a:t>
            </a:r>
            <a:r>
              <a:rPr sz="1400" spc="-10" dirty="0">
                <a:solidFill>
                  <a:srgbClr val="0A2F41"/>
                </a:solidFill>
                <a:latin typeface="Trebuchet MS"/>
                <a:cs typeface="Trebuchet MS"/>
              </a:rPr>
              <a:t>м</a:t>
            </a:r>
            <a:r>
              <a:rPr sz="1400" spc="5" dirty="0">
                <a:solidFill>
                  <a:srgbClr val="0A2F41"/>
                </a:solidFill>
                <a:latin typeface="Trebuchet MS"/>
                <a:cs typeface="Trebuchet MS"/>
              </a:rPr>
              <a:t>и</a:t>
            </a:r>
            <a:r>
              <a:rPr sz="1400" spc="-140" dirty="0">
                <a:solidFill>
                  <a:srgbClr val="0A2F41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0A2F41"/>
                </a:solidFill>
                <a:latin typeface="Trebuchet MS"/>
                <a:cs typeface="Trebuchet MS"/>
              </a:rPr>
              <a:t>С</a:t>
            </a:r>
            <a:r>
              <a:rPr sz="1400" spc="120" dirty="0">
                <a:solidFill>
                  <a:srgbClr val="0A2F41"/>
                </a:solidFill>
                <a:latin typeface="Trebuchet MS"/>
                <a:cs typeface="Trebuchet MS"/>
              </a:rPr>
              <a:t>П</a:t>
            </a:r>
            <a:r>
              <a:rPr sz="1400" spc="-195" dirty="0">
                <a:solidFill>
                  <a:srgbClr val="0A2F41"/>
                </a:solidFill>
                <a:latin typeface="Trebuchet MS"/>
                <a:cs typeface="Trebuchet MS"/>
              </a:rPr>
              <a:t>Т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270" y="5229718"/>
            <a:ext cx="1138354" cy="11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2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566" y="432330"/>
            <a:ext cx="84502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ВШУ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– педагогический инструмент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ранней помощи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567267" y="1842559"/>
            <a:ext cx="10515600" cy="327977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а) отнесенные к категориям лиц, предусмотренным </a:t>
            </a:r>
            <a:r>
              <a:rPr lang="ru-RU" i="1" u="sng" dirty="0"/>
              <a:t>пунктом 1 статьи </a:t>
            </a:r>
            <a:r>
              <a:rPr lang="ru-RU" i="1" u="sng" dirty="0" smtClean="0"/>
              <a:t>5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Федерального </a:t>
            </a:r>
            <a:r>
              <a:rPr lang="ru-RU" i="1" dirty="0"/>
              <a:t>закона N 120-ФЗ, в отношении которых органы и учреждения системы профилактики проводят индивидуальную профилактическую работу. </a:t>
            </a:r>
          </a:p>
          <a:p>
            <a:pPr>
              <a:buNone/>
            </a:pPr>
            <a:r>
              <a:rPr lang="ru-RU" i="1" u="sng" dirty="0"/>
              <a:t>ОСНОВАНИЕ</a:t>
            </a:r>
            <a:r>
              <a:rPr lang="ru-RU" i="1" dirty="0"/>
              <a:t>: постановление КДН! </a:t>
            </a:r>
            <a:endParaRPr lang="ru-RU" dirty="0"/>
          </a:p>
          <a:p>
            <a:r>
              <a:rPr lang="ru-RU" i="1" dirty="0"/>
              <a:t>б) поставленные на учет с согласия руководителя образовательной организации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нуждающиеся </a:t>
            </a:r>
            <a:r>
              <a:rPr lang="ru-RU" i="1" dirty="0"/>
              <a:t>в социально-педагогической реабилитации, оказании иных видов помощи, организации с ними работы по предупреждению совершения ими правонарушений и (или) антиобщественных действий (</a:t>
            </a:r>
            <a:r>
              <a:rPr lang="ru-RU" i="1" u="sng" dirty="0"/>
              <a:t>пункт 2 статьи 5</a:t>
            </a:r>
            <a:r>
              <a:rPr lang="ru-RU" i="1" dirty="0"/>
              <a:t> Федерального закона N 120-ФЗ), в том числе соответствующие решения могут применять в отношении следующих категорий:</a:t>
            </a:r>
            <a:endParaRPr lang="ru-RU" dirty="0"/>
          </a:p>
          <a:p>
            <a:r>
              <a:rPr lang="ru-RU" i="1" dirty="0"/>
              <a:t>вовлеченные в криминальные субкультуры, объединения антиобщественной направленности;</a:t>
            </a:r>
            <a:endParaRPr lang="ru-RU" dirty="0"/>
          </a:p>
          <a:p>
            <a:r>
              <a:rPr lang="ru-RU" i="1" dirty="0"/>
              <a:t>проявляющие признаки девиантного, деструктивного поведения, суицидального поведения. </a:t>
            </a:r>
          </a:p>
          <a:p>
            <a:pPr>
              <a:buNone/>
            </a:pPr>
            <a:r>
              <a:rPr lang="ru-RU" i="1" u="sng" dirty="0"/>
              <a:t>ОСНОВАНИЕ: </a:t>
            </a:r>
            <a:r>
              <a:rPr lang="ru-RU" i="1" dirty="0"/>
              <a:t>решение «СОВЕТА ПРОФИЛАКТИКИ», оформленное в соответствии с </a:t>
            </a:r>
            <a:r>
              <a:rPr lang="ru-RU" i="1" dirty="0" smtClean="0"/>
              <a:t>Положением</a:t>
            </a:r>
            <a:br>
              <a:rPr lang="ru-RU" i="1" dirty="0" smtClean="0"/>
            </a:br>
            <a:r>
              <a:rPr lang="ru-RU" i="1" dirty="0" smtClean="0"/>
              <a:t>о </a:t>
            </a:r>
            <a:r>
              <a:rPr lang="ru-RU" i="1" dirty="0"/>
              <a:t>его деятельности</a:t>
            </a:r>
            <a:r>
              <a:rPr lang="ru-RU" i="1" dirty="0" smtClean="0"/>
              <a:t>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000" y="5199530"/>
            <a:ext cx="9064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63856"/>
                </a:solidFill>
              </a:rPr>
              <a:t>Методические рекомендации «ОРГАНИЗАЦИОННО-МЕТОДИЧЕСКИЕ МАТЕРИАЛЫ ПО ОРГАНИЗАЦИИ СИСТЕМЫ ПРОФИЛАКТИЧЕСКОЙ РАБОТЫ С ОБУЧАЮЩИМИСЯ В ОБЩЕОБРАЗОВАТЕЛЬНЫХ ОРГАНИЗАЦИЯХ» (разработанные Региональным ресурсным центром «Навигаторы детства» Пензенской области</a:t>
            </a:r>
            <a:endParaRPr lang="ru-RU" dirty="0">
              <a:solidFill>
                <a:srgbClr val="163856"/>
              </a:solidFill>
            </a:endParaRPr>
          </a:p>
        </p:txBody>
      </p:sp>
      <p:pic>
        <p:nvPicPr>
          <p:cNvPr id="7" name="Picture 2" descr="C:\Users\Админ\Desktop\qr-code Письмо ВШУ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1809276"/>
            <a:ext cx="1283546" cy="1283546"/>
          </a:xfrm>
          <a:prstGeom prst="rect">
            <a:avLst/>
          </a:prstGeom>
          <a:noFill/>
        </p:spPr>
      </p:pic>
      <p:pic>
        <p:nvPicPr>
          <p:cNvPr id="8" name="Picture 3" descr="C:\Users\Админ\Desktop\qr-code Методичка Модель профилактик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7066" y="5174854"/>
            <a:ext cx="1249680" cy="124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89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ШКОЛЬНЫМ  СЛУЖБАМ ПРИМИРЕНИЯ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61533" y="2037291"/>
            <a:ext cx="3911600" cy="1374775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10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БЫТЬ!</a:t>
            </a:r>
            <a:endParaRPr lang="ru-RU" sz="10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36291" t="15824" r="14681" b="5628"/>
          <a:stretch/>
        </p:blipFill>
        <p:spPr bwMode="auto">
          <a:xfrm>
            <a:off x="6036732" y="1667932"/>
            <a:ext cx="4478867" cy="44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139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РЕСУРСЫ - ПОМОЩНИКИ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817" y="2300817"/>
            <a:ext cx="2618317" cy="26183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5" t="9261" r="1998" b="9097"/>
          <a:stretch/>
        </p:blipFill>
        <p:spPr bwMode="auto">
          <a:xfrm>
            <a:off x="4945905" y="1688042"/>
            <a:ext cx="6856628" cy="38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88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«Педагог-психолог. Инструкция по применению»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02" t="8104" r="40911" b="6623"/>
          <a:stretch/>
        </p:blipFill>
        <p:spPr bwMode="auto">
          <a:xfrm>
            <a:off x="6883727" y="1235901"/>
            <a:ext cx="3733474" cy="5147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563" y="1896177"/>
            <a:ext cx="2531444" cy="25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20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569" y="5085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СТАНЦИЯ ОРГАНИЗАЦИОННО-ПРАВОВАЯ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4205757"/>
            <a:ext cx="5080002" cy="265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15"/>
          <p:cNvSpPr/>
          <p:nvPr/>
        </p:nvSpPr>
        <p:spPr>
          <a:xfrm>
            <a:off x="1828874" y="254001"/>
            <a:ext cx="1210161" cy="1176866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2581835" y="2330824"/>
            <a:ext cx="614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4801" y="1568821"/>
            <a:ext cx="11650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666"/>
              </a:buClr>
              <a:buBlip>
                <a:blip r:embed="rId7"/>
              </a:buBlip>
            </a:pP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Указ Президента Российской Федерации от 09.11.2022 г. № 809</a:t>
            </a:r>
            <a:b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«Об утверждении Основ государственной политики по сохранению и укреплению традиционных российских духовно-нравственных ценностей»;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285750" indent="-285750">
              <a:buClr>
                <a:srgbClr val="006666"/>
              </a:buClr>
              <a:buBlip>
                <a:blip r:embed="rId7"/>
              </a:buBlip>
            </a:pP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Указ Президента РФ от 17 мая 2023 г. № 358 «О Стратегии комплексной безопасности детей в Российской Федерации на период до 2030 года»;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285750" indent="-285750">
              <a:buClr>
                <a:srgbClr val="006666"/>
              </a:buClr>
              <a:buBlip>
                <a:blip r:embed="rId7"/>
              </a:buBlip>
            </a:pPr>
            <a:r>
              <a:rPr lang="ru-RU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Федеральный закон «Об образовании в РФ»</a:t>
            </a: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285750" indent="-285750">
              <a:buClr>
                <a:srgbClr val="006666"/>
              </a:buClr>
              <a:buBlip>
                <a:blip r:embed="rId7"/>
              </a:buBlip>
            </a:pPr>
            <a:r>
              <a:rPr lang="ru-RU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«Концепция  развития системы психолого-педагогической помощи  в сфере общего образования и среднего профессионального образования в Российской Федерации на период до 2030 года», утвержденная Министром просвещения 18 июня 2024 г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7066" y="4108211"/>
            <a:ext cx="663786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6666"/>
              </a:buClr>
              <a:buBlip>
                <a:blip r:embed="rId7"/>
              </a:buBlip>
            </a:pP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«Распоряжение Министерства просвещения России</a:t>
            </a:r>
            <a:b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28.12.2020 № Р-193 «Об утверждении методических рекомендаций по системе функционирования психологических служб в общеобразовательных организациях»; 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indent="-342900">
              <a:buClr>
                <a:srgbClr val="006666"/>
              </a:buClr>
              <a:buBlip>
                <a:blip r:embed="rId7"/>
              </a:buBlip>
            </a:pP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Приказ Минтруда России от 24.07.2015 N 514н</a:t>
            </a:r>
            <a:b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«Об утверждении профессионального стандарта</a:t>
            </a:r>
            <a:b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«Педагог-психолог (психолог в сфере образования)».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285750" indent="-285750">
              <a:buClr>
                <a:srgbClr val="006666"/>
              </a:buClr>
              <a:buBlip>
                <a:blip r:embed="rId8"/>
              </a:buBlip>
            </a:pPr>
            <a:endParaRPr lang="ru-RU" sz="1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748" y="5689101"/>
            <a:ext cx="1656184" cy="636494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CC3300"/>
                </a:solidFill>
              </a:rPr>
              <a:t>Система</a:t>
            </a:r>
            <a:r>
              <a:rPr lang="ru-RU" b="1" dirty="0" smtClean="0">
                <a:solidFill>
                  <a:srgbClr val="CC3300"/>
                </a:solidFill>
              </a:rPr>
              <a:t> образования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4801" y="4326073"/>
            <a:ext cx="2420471" cy="648072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Психологическая служба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66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569" y="5085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СТАНЦИЯ ОРГАНИЗАЦИОННО-ПРАВОВАЯ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4205757"/>
            <a:ext cx="5080002" cy="265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15"/>
          <p:cNvSpPr/>
          <p:nvPr/>
        </p:nvSpPr>
        <p:spPr>
          <a:xfrm>
            <a:off x="1828874" y="254001"/>
            <a:ext cx="1210161" cy="1176866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2581835" y="2330824"/>
            <a:ext cx="614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3" descr="C:\Users\Админ\Desktop\Концепция 2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098" y="4399766"/>
            <a:ext cx="1775012" cy="22322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3533" y="1949608"/>
            <a:ext cx="10862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b="1" dirty="0"/>
              <a:t>Концепция</a:t>
            </a:r>
            <a:r>
              <a:rPr lang="ru-RU" sz="2800" dirty="0"/>
              <a:t>  развития системы психолого-педагогической </a:t>
            </a:r>
            <a:r>
              <a:rPr lang="ru-RU" sz="2800" dirty="0" smtClean="0"/>
              <a:t>помощи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сфере общего образования и среднего профессионального образования в Российской Федерации на период до 2030 года», утвержденная Министром просвещения 18 июня 2024 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58117" y="4036608"/>
            <a:ext cx="6320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163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формирование единого (нормативного, организационного, управленческого, методического)  пространства оказания системной психолого-педагогической помощи </a:t>
            </a:r>
          </a:p>
          <a:p>
            <a:pPr algn="ctr"/>
            <a:r>
              <a:rPr lang="ru-RU" sz="2400" i="1" dirty="0" smtClean="0">
                <a:solidFill>
                  <a:srgbClr val="163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образования</a:t>
            </a:r>
            <a:endParaRPr lang="ru-RU" sz="1600" dirty="0">
              <a:solidFill>
                <a:srgbClr val="1638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3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569" y="5085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СТАНЦИЯ ОРГАНИЗАЦИОННО-ПРАВОВАЯ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4205757"/>
            <a:ext cx="5080002" cy="265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15"/>
          <p:cNvSpPr/>
          <p:nvPr/>
        </p:nvSpPr>
        <p:spPr>
          <a:xfrm>
            <a:off x="1828874" y="254001"/>
            <a:ext cx="1210161" cy="1176866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4" descr="C:\Users\Админ\Desktop\qr-code Концепция 202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32400"/>
            <a:ext cx="1625600" cy="1625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3333" y="1859635"/>
            <a:ext cx="1122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ТИПОВЫЕ ДОКУМЕНТЫ НОВОЙ КОЦЕПЦИИ для системы ПСИХОЛОГО-ПЕДАГОГИЧЕСКОЙ ПОМОЩИ: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3333" y="2275336"/>
            <a:ext cx="1132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- типовая модель организации и предоставления психолого-педагогической помощи на разных уровнях образования, при различных формах получения образования и формах обучения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(на дому, в медицинском учреждении и др.), обеспечивающих преемственность психолого-педагогической помощи обучающимся при переходе на каждый следующий уровень образования (СРОК по ПЛАНУ КОНЦЕПЦИИ - 4 квартал 2025)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2533" y="3935371"/>
            <a:ext cx="629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- организационные основы и протоколы работы педагога-психолога, стандартизация психодиагностического инструментария, типовых коррекционных и профилактических 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СРОК по ПЛАНУ КОНЦЕПЦИИ - 2024 -2025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93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ЦЕЛЕВЫЕ ГРУППЫ – ФОКУС РАБОТЫ П-П СЛУЖБ ОО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593083"/>
            <a:ext cx="115231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ru-RU" b="1" i="1" dirty="0" smtClean="0">
                <a:solidFill>
                  <a:srgbClr val="A4467E"/>
                </a:solidFill>
              </a:rPr>
              <a:t>дети </a:t>
            </a:r>
            <a:r>
              <a:rPr lang="ru-RU" b="1" i="1" dirty="0">
                <a:solidFill>
                  <a:srgbClr val="A4467E"/>
                </a:solidFill>
              </a:rPr>
              <a:t>раннего возраста, имеющие отклонения в развитий и риск их возникновения;</a:t>
            </a:r>
            <a:endParaRPr lang="ru-RU" dirty="0">
              <a:solidFill>
                <a:srgbClr val="A4467E"/>
              </a:solidFill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i="1" dirty="0" smtClean="0"/>
              <a:t>обучающиеся </a:t>
            </a:r>
            <a:r>
              <a:rPr lang="ru-RU" i="1" dirty="0"/>
              <a:t>с ограниченными возможностями здоровья, в том числе по нозологиям, в соответствии со статьей 79 Федерального закона от 29 декабря 2012 г. N 273-ФЗ </a:t>
            </a:r>
            <a:r>
              <a:rPr lang="ru-RU" i="1" dirty="0" smtClean="0"/>
              <a:t>«Об </a:t>
            </a:r>
            <a:r>
              <a:rPr lang="ru-RU" i="1" dirty="0"/>
              <a:t>образовании в Российской </a:t>
            </a:r>
            <a:r>
              <a:rPr lang="ru-RU" i="1" dirty="0" smtClean="0"/>
              <a:t>Федерации», - обучающиеся </a:t>
            </a:r>
            <a:r>
              <a:rPr lang="ru-RU" i="1" dirty="0"/>
              <a:t>с инвалидностью, </a:t>
            </a:r>
            <a:r>
              <a:rPr lang="ru-RU" b="1" i="1" dirty="0"/>
              <a:t>обучающиеся, нуждающиеся в длительном лечении;</a:t>
            </a:r>
            <a:endParaRPr lang="ru-RU" dirty="0"/>
          </a:p>
          <a:p>
            <a:pPr marL="285750" lvl="0" indent="-285750">
              <a:buBlip>
                <a:blip r:embed="rId2"/>
              </a:buBlip>
            </a:pPr>
            <a:r>
              <a:rPr lang="ru-RU" i="1" dirty="0" smtClean="0"/>
              <a:t>дети-сироты </a:t>
            </a:r>
            <a:r>
              <a:rPr lang="ru-RU" i="1" dirty="0"/>
              <a:t>и дети, оставшиеся без попечения родителей, </a:t>
            </a:r>
            <a:r>
              <a:rPr lang="ru-RU" b="1" i="1" dirty="0"/>
              <a:t>а также лица из их числа;</a:t>
            </a:r>
            <a:endParaRPr lang="ru-RU" dirty="0"/>
          </a:p>
          <a:p>
            <a:pPr marL="285750" lvl="0" indent="-285750">
              <a:buBlip>
                <a:blip r:embed="rId2"/>
              </a:buBlip>
            </a:pPr>
            <a:r>
              <a:rPr lang="ru-RU" b="1" i="1" dirty="0" smtClean="0">
                <a:solidFill>
                  <a:srgbClr val="A4467E"/>
                </a:solidFill>
              </a:rPr>
              <a:t>обучающиеся</a:t>
            </a:r>
            <a:r>
              <a:rPr lang="ru-RU" b="1" i="1" dirty="0">
                <a:solidFill>
                  <a:srgbClr val="A4467E"/>
                </a:solidFill>
              </a:rPr>
              <a:t>, являющиеся иностранными гражданами</a:t>
            </a:r>
            <a:r>
              <a:rPr lang="ru-RU" i="1" dirty="0">
                <a:solidFill>
                  <a:srgbClr val="A4467E"/>
                </a:solidFill>
              </a:rPr>
              <a:t>;</a:t>
            </a:r>
            <a:endParaRPr lang="ru-RU" dirty="0">
              <a:solidFill>
                <a:srgbClr val="A4467E"/>
              </a:solidFill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i="1" dirty="0" smtClean="0"/>
              <a:t>обучающиеся</a:t>
            </a:r>
            <a:r>
              <a:rPr lang="ru-RU" i="1" dirty="0"/>
              <a:t>, проявляющие выдающиеся способности, и одаренные;</a:t>
            </a:r>
            <a:endParaRPr lang="ru-RU" dirty="0"/>
          </a:p>
          <a:p>
            <a:pPr marL="285750" lvl="0" indent="-285750">
              <a:buBlip>
                <a:blip r:embed="rId2"/>
              </a:buBlip>
            </a:pPr>
            <a:r>
              <a:rPr lang="ru-RU" i="1" dirty="0" smtClean="0"/>
              <a:t>обучающиеся</a:t>
            </a:r>
            <a:r>
              <a:rPr lang="ru-RU" i="1" dirty="0"/>
              <a:t>, испытывающие трудности в освоении основных общеобразовательных программ, </a:t>
            </a:r>
            <a:r>
              <a:rPr lang="ru-RU" i="1" dirty="0" smtClean="0"/>
              <a:t>развитии</a:t>
            </a:r>
            <a:br>
              <a:rPr lang="ru-RU" i="1" dirty="0" smtClean="0"/>
            </a:br>
            <a:r>
              <a:rPr lang="ru-RU" i="1" dirty="0" smtClean="0"/>
              <a:t>и </a:t>
            </a:r>
            <a:r>
              <a:rPr lang="ru-RU" i="1" dirty="0"/>
              <a:t>социальной адаптации, в том числе с нормативными кризисами взросления;</a:t>
            </a:r>
            <a:endParaRPr lang="ru-RU" dirty="0"/>
          </a:p>
          <a:p>
            <a:pPr marL="285750" lvl="0" indent="-285750">
              <a:buBlip>
                <a:blip r:embed="rId2"/>
              </a:buBlip>
            </a:pPr>
            <a:r>
              <a:rPr lang="ru-RU" i="1" dirty="0" smtClean="0"/>
              <a:t>дети</a:t>
            </a:r>
            <a:r>
              <a:rPr lang="ru-RU" i="1" dirty="0"/>
              <a:t>, находящиеся в трудной жизненной ситуации, в том числе: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i="1" dirty="0" smtClean="0"/>
              <a:t>дети-жертвы </a:t>
            </a:r>
            <a:r>
              <a:rPr lang="ru-RU" i="1" dirty="0"/>
              <a:t>вооруженных и межнациональных конфликтов, экологических и техногенных катастроф, стихийных бедствий; 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i="1" dirty="0" smtClean="0"/>
              <a:t>дети </a:t>
            </a:r>
            <a:r>
              <a:rPr lang="ru-RU" i="1" dirty="0"/>
              <a:t>из семей беженцев и вынужденных переселенцев;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i="1" dirty="0" smtClean="0"/>
              <a:t>дети</a:t>
            </a:r>
            <a:r>
              <a:rPr lang="ru-RU" i="1" dirty="0"/>
              <a:t>, оказавшиеся в экстремальных условиях; 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b="1" i="1" dirty="0" smtClean="0">
                <a:solidFill>
                  <a:srgbClr val="A4467E"/>
                </a:solidFill>
              </a:rPr>
              <a:t>дети-жертвы </a:t>
            </a:r>
            <a:r>
              <a:rPr lang="ru-RU" b="1" i="1" dirty="0">
                <a:solidFill>
                  <a:srgbClr val="A4467E"/>
                </a:solidFill>
              </a:rPr>
              <a:t>насилия</a:t>
            </a:r>
            <a:r>
              <a:rPr lang="ru-RU" i="1" dirty="0">
                <a:solidFill>
                  <a:srgbClr val="A4467E"/>
                </a:solidFill>
              </a:rPr>
              <a:t>; </a:t>
            </a:r>
            <a:endParaRPr lang="ru-RU" dirty="0">
              <a:solidFill>
                <a:srgbClr val="A4467E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i="1" dirty="0" smtClean="0">
                <a:solidFill>
                  <a:srgbClr val="A4467E"/>
                </a:solidFill>
              </a:rPr>
              <a:t>дети</a:t>
            </a:r>
            <a:r>
              <a:rPr lang="ru-RU" b="1" i="1" dirty="0">
                <a:solidFill>
                  <a:srgbClr val="A4467E"/>
                </a:solidFill>
              </a:rPr>
              <a:t>, проживающие в малоимущих семьях;</a:t>
            </a:r>
            <a:endParaRPr lang="ru-RU" dirty="0">
              <a:solidFill>
                <a:srgbClr val="A4467E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i="1" dirty="0" smtClean="0">
                <a:solidFill>
                  <a:srgbClr val="A4467E"/>
                </a:solidFill>
              </a:rPr>
              <a:t>дети </a:t>
            </a:r>
            <a:r>
              <a:rPr lang="ru-RU" b="1" i="1" dirty="0">
                <a:solidFill>
                  <a:srgbClr val="A4467E"/>
                </a:solidFill>
              </a:rPr>
              <a:t>ветеранов боевых действий;</a:t>
            </a:r>
            <a:endParaRPr lang="ru-RU" dirty="0">
              <a:solidFill>
                <a:srgbClr val="A4467E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i="1" dirty="0" smtClean="0">
                <a:solidFill>
                  <a:srgbClr val="A4467E"/>
                </a:solidFill>
              </a:rPr>
              <a:t>дети </a:t>
            </a:r>
            <a:r>
              <a:rPr lang="ru-RU" b="1" i="1" dirty="0">
                <a:solidFill>
                  <a:srgbClr val="A4467E"/>
                </a:solidFill>
              </a:rPr>
              <a:t>участников (ветеранов) специальной военной операции.</a:t>
            </a:r>
            <a:endParaRPr lang="ru-RU" dirty="0">
              <a:solidFill>
                <a:srgbClr val="A446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47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569" y="5085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СТАНЦИЯ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ОРГАНИЗАЦИОННО-МЕТОДИЧЕСКАЯ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4205757"/>
            <a:ext cx="5080002" cy="265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15"/>
          <p:cNvSpPr/>
          <p:nvPr/>
        </p:nvSpPr>
        <p:spPr>
          <a:xfrm>
            <a:off x="1828874" y="254001"/>
            <a:ext cx="1210161" cy="1176866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3" descr="C:\Users\Админ\Desktop\qr-code Распоряжение Мет.реком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29" y="5250327"/>
            <a:ext cx="1607671" cy="16076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1199" y="1826736"/>
            <a:ext cx="10363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63856"/>
              </a:buClr>
              <a:buFont typeface="Wingdings" pitchFamily="2" charset="2"/>
              <a:buChar char="q"/>
            </a:pP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«</a:t>
            </a:r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Распоряжение</a:t>
            </a:r>
            <a:r>
              <a:rPr lang="ru-RU" sz="2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Министерства просвещения России от 28.12.2020</a:t>
            </a:r>
            <a:b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№ Р-193 «Об </a:t>
            </a:r>
            <a:r>
              <a:rPr lang="ru-RU" sz="2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»</a:t>
            </a:r>
            <a:endParaRPr lang="ru-RU" sz="2400" i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1184" y="3303262"/>
            <a:ext cx="6320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конструктор</a:t>
            </a:r>
            <a:r>
              <a:rPr lang="ru-RU" sz="2000" i="1" dirty="0">
                <a:solidFill>
                  <a:srgbClr val="163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обеспечения организационно-методических и научно-методических основ сопровождения деятельности педагогов-психологов, адресованный руководителям общеобразовательных организаций, реализующих основные образовательные программы общего образования, а также </a:t>
            </a:r>
            <a:r>
              <a:rPr lang="ru-RU" sz="2000" i="1" dirty="0" smtClean="0">
                <a:solidFill>
                  <a:srgbClr val="163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педагогам-психологам</a:t>
            </a:r>
            <a:br>
              <a:rPr lang="ru-RU" sz="2000" i="1" dirty="0" smtClean="0">
                <a:solidFill>
                  <a:srgbClr val="163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rgbClr val="163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i="1" dirty="0">
                <a:solidFill>
                  <a:srgbClr val="163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специалистам психологических служб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383543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569" y="5085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ПСИХОЛОГО-ПЕДАГОГИЧЕСКАЯ        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СЛУЖБА ОО (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П-П Служба)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reeform 15"/>
          <p:cNvSpPr/>
          <p:nvPr/>
        </p:nvSpPr>
        <p:spPr>
          <a:xfrm>
            <a:off x="1828874" y="254001"/>
            <a:ext cx="1210161" cy="1176866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1" descr="C:\Users\Админ\Desktop\qr-code Распоряжение Мет.реком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56200"/>
            <a:ext cx="1701800" cy="1701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867" y="1596253"/>
            <a:ext cx="11413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П-П Служба </a:t>
            </a:r>
            <a:r>
              <a:rPr lang="ru-RU" sz="1600" dirty="0"/>
              <a:t>- организационная структура, осуществляющая деятельность по психолого-педагогическому сопровождению участников образовательных отношений в системе </a:t>
            </a:r>
            <a:r>
              <a:rPr lang="ru-RU" sz="1600" dirty="0" smtClean="0"/>
              <a:t>образования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7468" y="4334355"/>
            <a:ext cx="9364132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П-П Служба призвана</a:t>
            </a:r>
            <a:r>
              <a:rPr lang="ru-RU" sz="1600" b="1" dirty="0" smtClean="0"/>
              <a:t>:</a:t>
            </a:r>
            <a:br>
              <a:rPr lang="ru-RU" sz="1600" b="1" dirty="0" smtClean="0"/>
            </a:br>
            <a:endParaRPr lang="ru-RU" sz="1050" b="1" dirty="0"/>
          </a:p>
          <a:p>
            <a:pPr marL="285750" indent="-285750">
              <a:buSzPct val="170000"/>
              <a:buBlip>
                <a:blip r:embed="rId8"/>
              </a:buBlip>
            </a:pPr>
            <a:r>
              <a:rPr lang="ru-RU" dirty="0" smtClean="0"/>
              <a:t>  обеспечить </a:t>
            </a:r>
            <a:r>
              <a:rPr lang="ru-RU" dirty="0"/>
              <a:t>своевременное выявление резервов психологического развития </a:t>
            </a:r>
            <a:r>
              <a:rPr lang="ru-RU" dirty="0" smtClean="0"/>
              <a:t>детей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их использование в обучении и воспитании</a:t>
            </a:r>
            <a:r>
              <a:rPr lang="ru-RU" dirty="0" smtClean="0"/>
              <a:t>;</a:t>
            </a:r>
          </a:p>
          <a:p>
            <a:pPr marL="285750" indent="-285750">
              <a:buSzPct val="170000"/>
              <a:buBlip>
                <a:blip r:embed="rId8"/>
              </a:buBlip>
            </a:pPr>
            <a:r>
              <a:rPr lang="ru-RU" dirty="0" smtClean="0"/>
              <a:t>  контролировать </a:t>
            </a:r>
            <a:r>
              <a:rPr lang="ru-RU" dirty="0"/>
              <a:t>соответствие процессов ОБУЧЕНИЯ и ВОСПИТАНИЯ </a:t>
            </a:r>
            <a:r>
              <a:rPr lang="ru-RU" dirty="0" smtClean="0"/>
              <a:t>природным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социальным закономерностям  развития и потребностям;</a:t>
            </a:r>
          </a:p>
          <a:p>
            <a:pPr marL="285750" indent="-285750">
              <a:buSzPct val="170000"/>
              <a:buBlip>
                <a:blip r:embed="rId8"/>
              </a:buBlip>
            </a:pPr>
            <a:r>
              <a:rPr lang="ru-RU" dirty="0" smtClean="0"/>
              <a:t>  оказывать </a:t>
            </a:r>
            <a:r>
              <a:rPr lang="ru-RU" dirty="0"/>
              <a:t>прямую психологическую помощь  несовершеннолетним, консультативную, методическую помощь участникам образовательных отношений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467" y="2311104"/>
            <a:ext cx="568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Направления работы школьной психологической службы:</a:t>
            </a:r>
          </a:p>
          <a:p>
            <a:pPr marL="285750" indent="-285750">
              <a:buClr>
                <a:srgbClr val="163856"/>
              </a:buClr>
              <a:buFont typeface="Wingdings" pitchFamily="2" charset="2"/>
              <a:buChar char="§"/>
            </a:pPr>
            <a:r>
              <a:rPr lang="ru-RU" dirty="0"/>
              <a:t>работа с обучающимися (в первую очередь – дети нормы);</a:t>
            </a:r>
          </a:p>
          <a:p>
            <a:pPr marL="285750" indent="-285750">
              <a:buClr>
                <a:srgbClr val="163856"/>
              </a:buClr>
              <a:buFont typeface="Wingdings" pitchFamily="2" charset="2"/>
              <a:buChar char="§"/>
            </a:pPr>
            <a:r>
              <a:rPr lang="ru-RU" dirty="0"/>
              <a:t>работа с педагогами;</a:t>
            </a:r>
          </a:p>
          <a:p>
            <a:pPr marL="285750" indent="-285750">
              <a:buClr>
                <a:srgbClr val="163856"/>
              </a:buClr>
              <a:buFont typeface="Wingdings" pitchFamily="2" charset="2"/>
              <a:buChar char="§"/>
            </a:pPr>
            <a:r>
              <a:rPr lang="ru-RU" dirty="0"/>
              <a:t>работа с родителями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2067" y="2297541"/>
            <a:ext cx="5875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Наиболее важно:</a:t>
            </a:r>
          </a:p>
          <a:p>
            <a:pPr marL="285750" indent="-285750">
              <a:buClr>
                <a:srgbClr val="163856"/>
              </a:buClr>
              <a:buFont typeface="Wingdings" pitchFamily="2" charset="2"/>
              <a:buChar char="ü"/>
            </a:pPr>
            <a:r>
              <a:rPr lang="ru-RU" dirty="0"/>
              <a:t>содействие психологической </a:t>
            </a:r>
            <a:r>
              <a:rPr lang="ru-RU" dirty="0" smtClean="0"/>
              <a:t>безопасности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психологическому благополучию детей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том числе в информационном пространстве;</a:t>
            </a:r>
          </a:p>
          <a:p>
            <a:pPr marL="285750" indent="-285750">
              <a:buClr>
                <a:srgbClr val="163856"/>
              </a:buClr>
              <a:buFont typeface="Wingdings" pitchFamily="2" charset="2"/>
              <a:buChar char="ü"/>
            </a:pPr>
            <a:r>
              <a:rPr lang="ru-RU" dirty="0"/>
              <a:t>обучение грамотному разрешению конфликтов;</a:t>
            </a:r>
          </a:p>
          <a:p>
            <a:pPr marL="285750" indent="-285750">
              <a:buClr>
                <a:srgbClr val="163856"/>
              </a:buClr>
              <a:buFont typeface="Wingdings" pitchFamily="2" charset="2"/>
              <a:buChar char="ü"/>
            </a:pPr>
            <a:r>
              <a:rPr lang="ru-RU" dirty="0"/>
              <a:t>квалифицированная пропаганда психологии.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21583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569" y="508530"/>
            <a:ext cx="7713631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СТРУКТУРА  П-П СЛУЖБЫ ОО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lumMod val="3000"/>
                      <a:lumOff val="97000"/>
                      <a:alpha val="99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reeform 15"/>
          <p:cNvSpPr/>
          <p:nvPr/>
        </p:nvSpPr>
        <p:spPr>
          <a:xfrm>
            <a:off x="1828874" y="254001"/>
            <a:ext cx="1210161" cy="1176866"/>
          </a:xfrm>
          <a:custGeom>
            <a:avLst/>
            <a:gdLst/>
            <a:ahLst/>
            <a:cxnLst/>
            <a:rect l="l" t="t" r="r" b="b"/>
            <a:pathLst>
              <a:path w="1543046" h="1543046">
                <a:moveTo>
                  <a:pt x="0" y="0"/>
                </a:moveTo>
                <a:lnTo>
                  <a:pt x="1543047" y="0"/>
                </a:lnTo>
                <a:lnTo>
                  <a:pt x="1543047" y="1543047"/>
                </a:lnTo>
                <a:lnTo>
                  <a:pt x="0" y="15430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53"/>
          <a:stretch/>
        </p:blipFill>
        <p:spPr>
          <a:xfrm>
            <a:off x="2433954" y="2921081"/>
            <a:ext cx="3868920" cy="37072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3282" y="166943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cap="all" dirty="0" smtClean="0"/>
              <a:t>социально-профилактическое звено:</a:t>
            </a:r>
            <a:br>
              <a:rPr lang="ru-RU" cap="all" dirty="0" smtClean="0"/>
            </a:br>
            <a:r>
              <a:rPr lang="ru-RU" sz="1600" dirty="0" smtClean="0"/>
              <a:t>социальный педагог,</a:t>
            </a:r>
            <a:br>
              <a:rPr lang="ru-RU" sz="1600" dirty="0" smtClean="0"/>
            </a:br>
            <a:r>
              <a:rPr lang="ru-RU" sz="1600" dirty="0" smtClean="0"/>
              <a:t>советник руководителя по ВР,</a:t>
            </a:r>
            <a:br>
              <a:rPr lang="ru-RU" sz="1600" dirty="0" smtClean="0"/>
            </a:br>
            <a:r>
              <a:rPr lang="ru-RU" sz="1600" dirty="0" smtClean="0"/>
              <a:t>куратор школьной службы примирения,</a:t>
            </a:r>
            <a:br>
              <a:rPr lang="ru-RU" sz="1600" dirty="0" smtClean="0"/>
            </a:br>
            <a:r>
              <a:rPr lang="ru-RU" sz="1600" dirty="0" smtClean="0"/>
              <a:t>педагог-организатор,</a:t>
            </a:r>
            <a:br>
              <a:rPr lang="ru-RU" sz="1600" dirty="0" smtClean="0"/>
            </a:br>
            <a:r>
              <a:rPr lang="ru-RU" sz="1600" dirty="0" smtClean="0"/>
              <a:t>и/или старший вожатый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625" y="4774701"/>
            <a:ext cx="2088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 smtClean="0"/>
              <a:t>Консультативное</a:t>
            </a:r>
            <a:br>
              <a:rPr lang="ru-RU" cap="all" dirty="0" smtClean="0"/>
            </a:br>
            <a:r>
              <a:rPr lang="ru-RU" cap="all" dirty="0" smtClean="0"/>
              <a:t>звено</a:t>
            </a:r>
            <a:endParaRPr lang="ru-RU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40781" y="4774701"/>
            <a:ext cx="4639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err="1" smtClean="0"/>
              <a:t>диагностико</a:t>
            </a:r>
            <a:r>
              <a:rPr lang="ru-RU" cap="all" dirty="0" smtClean="0"/>
              <a:t>-коррекционное звено:</a:t>
            </a:r>
            <a:br>
              <a:rPr lang="ru-RU" cap="all" dirty="0" smtClean="0"/>
            </a:br>
            <a:r>
              <a:rPr lang="ru-RU" b="1" dirty="0" smtClean="0"/>
              <a:t>психолого-педагогический консилиум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91189" y="2428436"/>
            <a:ext cx="5097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/>
              <a:t>организационное звено: </a:t>
            </a:r>
          </a:p>
          <a:p>
            <a:r>
              <a:rPr lang="ru-RU" dirty="0"/>
              <a:t>руководитель П-П Службы </a:t>
            </a:r>
          </a:p>
          <a:p>
            <a:r>
              <a:rPr lang="ru-RU" dirty="0"/>
              <a:t>(как показывает опыт - это школьный психолог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заместитель </a:t>
            </a:r>
            <a:r>
              <a:rPr lang="ru-RU" dirty="0"/>
              <a:t>руководителя по ВР)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562600" y="3628765"/>
            <a:ext cx="4538133" cy="469102"/>
          </a:xfrm>
          <a:prstGeom prst="bentConnector3">
            <a:avLst>
              <a:gd name="adj1" fmla="val 25746"/>
            </a:avLst>
          </a:prstGeom>
          <a:ln w="38100">
            <a:solidFill>
              <a:srgbClr val="4FC1A6"/>
            </a:solidFill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4"/>
          <p:cNvCxnSpPr/>
          <p:nvPr/>
        </p:nvCxnSpPr>
        <p:spPr>
          <a:xfrm flipV="1">
            <a:off x="5096933" y="5421032"/>
            <a:ext cx="5892800" cy="469102"/>
          </a:xfrm>
          <a:prstGeom prst="bentConnector3">
            <a:avLst>
              <a:gd name="adj1" fmla="val 33190"/>
            </a:avLst>
          </a:prstGeom>
          <a:ln w="38100">
            <a:solidFill>
              <a:srgbClr val="3BBBD5"/>
            </a:solidFill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4"/>
          <p:cNvCxnSpPr/>
          <p:nvPr/>
        </p:nvCxnSpPr>
        <p:spPr>
          <a:xfrm rot="10800000" flipV="1">
            <a:off x="418420" y="5190059"/>
            <a:ext cx="2820908" cy="239435"/>
          </a:xfrm>
          <a:prstGeom prst="bentConnector3">
            <a:avLst>
              <a:gd name="adj1" fmla="val 29591"/>
            </a:avLst>
          </a:prstGeom>
          <a:ln w="38100">
            <a:solidFill>
              <a:srgbClr val="C4402A"/>
            </a:solidFill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4"/>
          <p:cNvCxnSpPr/>
          <p:nvPr/>
        </p:nvCxnSpPr>
        <p:spPr>
          <a:xfrm rot="10800000">
            <a:off x="523282" y="3269873"/>
            <a:ext cx="3557654" cy="424110"/>
          </a:xfrm>
          <a:prstGeom prst="bentConnector3">
            <a:avLst>
              <a:gd name="adj1" fmla="val 29295"/>
            </a:avLst>
          </a:prstGeom>
          <a:ln w="38100">
            <a:solidFill>
              <a:srgbClr val="D5513B"/>
            </a:solidFill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976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08530"/>
            <a:ext cx="9042400" cy="667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Наличие психологических служб в образовательных организациях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Пензенской области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lumMod val="3000"/>
                        <a:lumOff val="97000"/>
                        <a:alpha val="99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на 10.01.2024 г.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9" t="10317" r="9564" b="8628"/>
          <a:stretch/>
        </p:blipFill>
        <p:spPr>
          <a:xfrm>
            <a:off x="1524000" y="1428221"/>
            <a:ext cx="8982635" cy="51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51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707</Words>
  <Application>Microsoft Office PowerPoint</Application>
  <PresentationFormat>Произвольный</PresentationFormat>
  <Paragraphs>141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СТАНЦИЯ ОРГАНИЗАЦИОННО-ПРАВОВАЯ</vt:lpstr>
      <vt:lpstr>СТАНЦИЯ ОРГАНИЗАЦИОННО-ПРАВОВАЯ</vt:lpstr>
      <vt:lpstr>СТАНЦИЯ ОРГАНИЗАЦИОННО-ПРАВОВАЯ</vt:lpstr>
      <vt:lpstr>ЦЕЛЕВЫЕ ГРУППЫ – ФОКУС РАБОТЫ П-П СЛУЖБ ОО</vt:lpstr>
      <vt:lpstr>СТАНЦИЯ  ОРГАНИЗАЦИОННО-МЕТОДИЧЕСКАЯ</vt:lpstr>
      <vt:lpstr>ПСИХОЛОГО-ПЕДАГОГИЧЕСКАЯ                       СЛУЖБА ОО (П-П Служба)</vt:lpstr>
      <vt:lpstr>СТРУКТУРА  П-П СЛУЖБЫ ОО</vt:lpstr>
      <vt:lpstr>Наличие психологических служб в образовательных организациях Пензенской области на 10.01.2024 г.</vt:lpstr>
      <vt:lpstr>Алгоритм моделирования деятельности П-П Служб ОО</vt:lpstr>
      <vt:lpstr>Основные вопросы Психолого-педагогического консилиума (ППк)</vt:lpstr>
      <vt:lpstr>3 варианта функционирования П-П Службы в ОО Пензенской области</vt:lpstr>
      <vt:lpstr>СТАНЦИЯ ИНСТРУМЕНТАЛЬНАЯ</vt:lpstr>
      <vt:lpstr>Инструменты выявления</vt:lpstr>
      <vt:lpstr>Тестирования обучающихся: ресурсы и возможности</vt:lpstr>
      <vt:lpstr>ВШУ – педагогический инструмент ранней помощи</vt:lpstr>
      <vt:lpstr>ШКОЛЬНЫМ  СЛУЖБАМ ПРИМИРЕНИЯ</vt:lpstr>
      <vt:lpstr>РЕСУРСЫ - ПОМОЩНИКИ</vt:lpstr>
      <vt:lpstr>«Педагог-психолог. Инструкция по применению»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в воспитании 2024 года. Перспективы и план развития системы воспитания.</dc:title>
  <dc:creator>11;Вячеслав Калинин</dc:creator>
  <cp:keywords>Августовский педагогический форум</cp:keywords>
  <cp:lastModifiedBy>Админ</cp:lastModifiedBy>
  <cp:revision>89</cp:revision>
  <dcterms:created xsi:type="dcterms:W3CDTF">2024-08-09T06:34:05Z</dcterms:created>
  <dcterms:modified xsi:type="dcterms:W3CDTF">2024-08-19T15:00:05Z</dcterms:modified>
</cp:coreProperties>
</file>