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8" r:id="rId3"/>
    <p:sldId id="298" r:id="rId4"/>
    <p:sldId id="299" r:id="rId5"/>
    <p:sldId id="301" r:id="rId6"/>
    <p:sldId id="300" r:id="rId7"/>
    <p:sldId id="302" r:id="rId8"/>
    <p:sldId id="303" r:id="rId9"/>
    <p:sldId id="305" r:id="rId10"/>
    <p:sldId id="286" r:id="rId11"/>
    <p:sldId id="294" r:id="rId12"/>
    <p:sldId id="295" r:id="rId13"/>
    <p:sldId id="296" r:id="rId14"/>
    <p:sldId id="304" r:id="rId15"/>
    <p:sldId id="290" r:id="rId16"/>
    <p:sldId id="29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ru-RU" sz="14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388188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ru-RU" sz="14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ru-RU" sz="14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388188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fld id="{7BF5FEF9-2E93-4F0E-ABD4-616A06064173}" type="slidenum">
              <a:rPr/>
              <a:pPr marL="0" marR="0" lvl="0" indent="0" algn="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 sz="1400"/>
              </a:pPr>
              <a:t>‹#›</a:t>
            </a:fld>
            <a:endParaRPr lang="ru-RU" sz="14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9534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0" y="694800"/>
            <a:ext cx="360" cy="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685799" y="4343400"/>
            <a:ext cx="5486040" cy="41144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242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1">
      <a:lnSpc>
        <a:spcPct val="100000"/>
      </a:lnSpc>
      <a:spcBef>
        <a:spcPts val="448"/>
      </a:spcBef>
      <a:spcAft>
        <a:spcPts val="0"/>
      </a:spcAft>
      <a:tabLst>
        <a:tab pos="0" algn="l"/>
        <a:tab pos="914400" algn="l"/>
        <a:tab pos="1828800" algn="l"/>
        <a:tab pos="2743199" algn="l"/>
        <a:tab pos="3657600" algn="l"/>
        <a:tab pos="4572000" algn="l"/>
        <a:tab pos="5486399" algn="l"/>
        <a:tab pos="6400799" algn="l"/>
        <a:tab pos="7315200" algn="l"/>
        <a:tab pos="8229600" algn="l"/>
        <a:tab pos="9144000" algn="l"/>
        <a:tab pos="10058400" algn="l"/>
      </a:tabLst>
      <a:defRPr lang="ru-RU" sz="1200" b="0" i="0" u="none" strike="noStrike" baseline="0">
        <a:ln>
          <a:noFill/>
        </a:ln>
        <a:solidFill>
          <a:srgbClr val="000000"/>
        </a:solidFill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80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3555" name="Заметки 2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>
              <a:latin typeface="Arial" charset="0"/>
              <a:ea typeface="Microsoft YaHei" pitchFamily="34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3555" name="Заметки 2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charset="0"/>
              <a:ea typeface="Microsoft YaHei" pitchFamily="34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3555" name="Заметки 2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charset="0"/>
              <a:ea typeface="Microsoft YaHei" pitchFamily="34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80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3555" name="Заметки 2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>
              <a:latin typeface="Arial" charset="0"/>
              <a:ea typeface="Microsoft YaHei" pitchFamily="34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FE0C311-DA9C-45BB-B550-90D8A9098FFB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26597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EE74E3B-F5B7-4A94-93D5-61EC38742E12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58493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31763"/>
            <a:ext cx="2057400" cy="59991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31763"/>
            <a:ext cx="6019800" cy="59991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6282CE-7D77-4230-A08E-F31D46E28CFF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506223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BF2DA26-C816-4E0A-9B92-9AE257C588EB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455190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9A769C-3905-47DD-A2A0-591B8B504F01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873224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4B68230-DCED-4E07-B1FB-8AAE4253BB65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16062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F35BE56-DF6F-4D4D-B683-509FA069539D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1142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F1AA9EE-8F10-4623-9C39-6F607B50B1A9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598101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2F65CBA-5A9C-4954-A620-C6A662482413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68202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AD12B53-A72C-4183-BA17-7C213AFFE22B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745446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19AF52-CB54-493C-BD36-405DA3498ACA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34997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57"/>
            </a:gs>
            <a:gs pos="100000">
              <a:srgbClr val="000099"/>
            </a:gs>
          </a:gsLst>
          <a:lin ang="135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6560"/>
            <a:chOff x="0" y="0"/>
            <a:chExt cx="9144000" cy="6856560"/>
          </a:xfrm>
        </p:grpSpPr>
        <p:sp>
          <p:nvSpPr>
            <p:cNvPr id="3" name="Полилиния 2"/>
            <p:cNvSpPr/>
            <p:nvPr/>
          </p:nvSpPr>
          <p:spPr>
            <a:xfrm>
              <a:off x="0" y="19080"/>
              <a:ext cx="9140760" cy="5195880"/>
            </a:xfrm>
            <a:custGeom>
              <a:avLst/>
              <a:gdLst>
                <a:gd name="f0" fmla="val 0"/>
                <a:gd name="f1" fmla="val 5740"/>
                <a:gd name="f2" fmla="val 3273"/>
                <a:gd name="f3" fmla="val 3193"/>
                <a:gd name="f4" fmla="val 1816"/>
                <a:gd name="f5" fmla="val 522"/>
                <a:gd name="f6" fmla="val 3037"/>
                <a:gd name="f7" fmla="val 1978"/>
                <a:gd name="f8" fmla="val 326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40" h="3273">
                  <a:moveTo>
                    <a:pt x="f3" y="f4"/>
                  </a:moveTo>
                  <a:lnTo>
                    <a:pt x="f0" y="f0"/>
                  </a:lnTo>
                  <a:lnTo>
                    <a:pt x="f0" y="f5"/>
                  </a:lnTo>
                  <a:lnTo>
                    <a:pt x="f6" y="f7"/>
                  </a:lnTo>
                  <a:lnTo>
                    <a:pt x="f1" y="f2"/>
                  </a:lnTo>
                  <a:lnTo>
                    <a:pt x="f1" y="f8"/>
                  </a:lnTo>
                  <a:lnTo>
                    <a:pt x="f3" y="f4"/>
                  </a:lnTo>
                  <a:lnTo>
                    <a:pt x="f3" y="f4"/>
                  </a:lnTo>
                  <a:close/>
                </a:path>
              </a:pathLst>
            </a:custGeom>
            <a:gradFill>
              <a:gsLst>
                <a:gs pos="0">
                  <a:srgbClr val="000051"/>
                </a:gs>
                <a:gs pos="100000">
                  <a:srgbClr val="000080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236520" y="0"/>
              <a:ext cx="8904240" cy="5148360"/>
            </a:xfrm>
            <a:custGeom>
              <a:avLst/>
              <a:gdLst>
                <a:gd name="f0" fmla="val 0"/>
                <a:gd name="f1" fmla="val 5591"/>
                <a:gd name="f2" fmla="val 3243"/>
                <a:gd name="f3" fmla="val 3163"/>
                <a:gd name="f4" fmla="val 1714"/>
                <a:gd name="f5" fmla="val 431"/>
                <a:gd name="f6" fmla="val 3086"/>
                <a:gd name="f7" fmla="val 1786"/>
                <a:gd name="f8" fmla="val 323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591" h="3243">
                  <a:moveTo>
                    <a:pt x="f3" y="f4"/>
                  </a:moveTo>
                  <a:lnTo>
                    <a:pt x="f5" y="f0"/>
                  </a:lnTo>
                  <a:lnTo>
                    <a:pt x="f0" y="f0"/>
                  </a:lnTo>
                  <a:lnTo>
                    <a:pt x="f6" y="f7"/>
                  </a:lnTo>
                  <a:lnTo>
                    <a:pt x="f1" y="f2"/>
                  </a:lnTo>
                  <a:lnTo>
                    <a:pt x="f1" y="f8"/>
                  </a:lnTo>
                  <a:lnTo>
                    <a:pt x="f3" y="f4"/>
                  </a:lnTo>
                  <a:lnTo>
                    <a:pt x="f3" y="f4"/>
                  </a:lnTo>
                  <a:close/>
                </a:path>
              </a:pathLst>
            </a:custGeom>
            <a:gradFill>
              <a:gsLst>
                <a:gs pos="0">
                  <a:srgbClr val="00005C"/>
                </a:gs>
                <a:gs pos="100000">
                  <a:srgbClr val="000099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0" y="5450040"/>
              <a:ext cx="6410160" cy="303120"/>
            </a:xfrm>
            <a:custGeom>
              <a:avLst/>
              <a:gdLst>
                <a:gd name="f0" fmla="val 0"/>
                <a:gd name="f1" fmla="val 4042"/>
                <a:gd name="f2" fmla="val 192"/>
                <a:gd name="f3" fmla="val 156"/>
                <a:gd name="f4" fmla="val 14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042" h="192">
                  <a:moveTo>
                    <a:pt x="f0" y="f3"/>
                  </a:moveTo>
                  <a:lnTo>
                    <a:pt x="f1" y="f2"/>
                  </a:lnTo>
                  <a:lnTo>
                    <a:pt x="f1" y="f4"/>
                  </a:lnTo>
                  <a:lnTo>
                    <a:pt x="f0" y="f0"/>
                  </a:lnTo>
                  <a:lnTo>
                    <a:pt x="f0" y="f3"/>
                  </a:lnTo>
                  <a:lnTo>
                    <a:pt x="f0" y="f3"/>
                  </a:lnTo>
                  <a:close/>
                </a:path>
              </a:pathLst>
            </a:custGeom>
            <a:gradFill>
              <a:gsLst>
                <a:gs pos="0">
                  <a:srgbClr val="000060"/>
                </a:gs>
                <a:gs pos="100000">
                  <a:srgbClr val="000080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6410160" y="5678640"/>
              <a:ext cx="2730600" cy="102960"/>
            </a:xfrm>
            <a:custGeom>
              <a:avLst/>
              <a:gdLst>
                <a:gd name="f0" fmla="val 0"/>
                <a:gd name="f1" fmla="val 1722"/>
                <a:gd name="f2" fmla="val 66"/>
                <a:gd name="f3" fmla="val 60"/>
                <a:gd name="f4" fmla="val 4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722" h="66">
                  <a:moveTo>
                    <a:pt x="f1" y="f2"/>
                  </a:moveTo>
                  <a:lnTo>
                    <a:pt x="f1" y="f3"/>
                  </a:lnTo>
                  <a:lnTo>
                    <a:pt x="f0" y="f0"/>
                  </a:lnTo>
                  <a:lnTo>
                    <a:pt x="f0" y="f4"/>
                  </a:lnTo>
                  <a:lnTo>
                    <a:pt x="f1" y="f2"/>
                  </a:lnTo>
                  <a:lnTo>
                    <a:pt x="f1" y="f2"/>
                  </a:lnTo>
                  <a:close/>
                </a:path>
              </a:pathLst>
            </a:custGeom>
            <a:gradFill>
              <a:gsLst>
                <a:gs pos="0">
                  <a:srgbClr val="000080"/>
                </a:gs>
                <a:gs pos="100000">
                  <a:srgbClr val="000099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0" y="5915160"/>
              <a:ext cx="7594560" cy="522000"/>
            </a:xfrm>
            <a:custGeom>
              <a:avLst/>
              <a:gdLst>
                <a:gd name="f0" fmla="val 0"/>
                <a:gd name="f1" fmla="val 4789"/>
                <a:gd name="f2" fmla="val 329"/>
                <a:gd name="f3" fmla="val 77"/>
                <a:gd name="f4" fmla="val 10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789" h="329">
                  <a:moveTo>
                    <a:pt x="f0" y="f2"/>
                  </a:moveTo>
                  <a:lnTo>
                    <a:pt x="f1" y="f3"/>
                  </a:lnTo>
                  <a:lnTo>
                    <a:pt x="f1" y="f0"/>
                  </a:lnTo>
                  <a:lnTo>
                    <a:pt x="f0" y="f4"/>
                  </a:lnTo>
                  <a:lnTo>
                    <a:pt x="f0" y="f2"/>
                  </a:lnTo>
                  <a:lnTo>
                    <a:pt x="f0" y="f2"/>
                  </a:lnTo>
                  <a:close/>
                </a:path>
              </a:pathLst>
            </a:custGeom>
            <a:gradFill>
              <a:gsLst>
                <a:gs pos="0">
                  <a:srgbClr val="00007C"/>
                </a:gs>
                <a:gs pos="100000">
                  <a:srgbClr val="000099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7594560" y="5877000"/>
              <a:ext cx="1546200" cy="160200"/>
            </a:xfrm>
            <a:custGeom>
              <a:avLst/>
              <a:gdLst>
                <a:gd name="f0" fmla="val 0"/>
                <a:gd name="f1" fmla="val 975"/>
                <a:gd name="f2" fmla="val 101"/>
                <a:gd name="f3" fmla="val 48"/>
                <a:gd name="f4" fmla="val 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975" h="101">
                  <a:moveTo>
                    <a:pt x="f1" y="f3"/>
                  </a:moveTo>
                  <a:lnTo>
                    <a:pt x="f1" y="f0"/>
                  </a:lnTo>
                  <a:lnTo>
                    <a:pt x="f0" y="f4"/>
                  </a:lnTo>
                  <a:lnTo>
                    <a:pt x="f0" y="f2"/>
                  </a:lnTo>
                  <a:lnTo>
                    <a:pt x="f1" y="f3"/>
                  </a:lnTo>
                  <a:lnTo>
                    <a:pt x="f1" y="f3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5745240" y="6056280"/>
              <a:ext cx="3395520" cy="314280"/>
            </a:xfrm>
            <a:custGeom>
              <a:avLst/>
              <a:gdLst>
                <a:gd name="f0" fmla="val 0"/>
                <a:gd name="f1" fmla="val 2141"/>
                <a:gd name="f2" fmla="val 198"/>
                <a:gd name="f3" fmla="val 15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41" h="198">
                  <a:moveTo>
                    <a:pt x="f1" y="f0"/>
                  </a:moveTo>
                  <a:lnTo>
                    <a:pt x="f0" y="f3"/>
                  </a:lnTo>
                  <a:lnTo>
                    <a:pt x="f0" y="f2"/>
                  </a:lnTo>
                  <a:lnTo>
                    <a:pt x="f1" y="f0"/>
                  </a:lnTo>
                  <a:lnTo>
                    <a:pt x="f1" y="f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0" y="6303960"/>
              <a:ext cx="5745240" cy="552600"/>
            </a:xfrm>
            <a:custGeom>
              <a:avLst/>
              <a:gdLst>
                <a:gd name="f0" fmla="val 0"/>
                <a:gd name="f1" fmla="val 3623"/>
                <a:gd name="f2" fmla="val 348"/>
                <a:gd name="f3" fmla="val 311"/>
                <a:gd name="f4" fmla="val 42"/>
                <a:gd name="f5" fmla="val 26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623" h="348">
                  <a:moveTo>
                    <a:pt x="f0" y="f2"/>
                  </a:moveTo>
                  <a:lnTo>
                    <a:pt x="f3" y="f2"/>
                  </a:lnTo>
                  <a:lnTo>
                    <a:pt x="f1" y="f4"/>
                  </a:lnTo>
                  <a:lnTo>
                    <a:pt x="f1" y="f0"/>
                  </a:lnTo>
                  <a:lnTo>
                    <a:pt x="f0" y="f5"/>
                  </a:lnTo>
                  <a:lnTo>
                    <a:pt x="f0" y="f2"/>
                  </a:lnTo>
                  <a:lnTo>
                    <a:pt x="f0" y="f2"/>
                  </a:lnTo>
                  <a:close/>
                </a:path>
              </a:pathLst>
            </a:custGeom>
            <a:gradFill>
              <a:gsLst>
                <a:gs pos="0">
                  <a:srgbClr val="00006E"/>
                </a:gs>
                <a:gs pos="100000">
                  <a:srgbClr val="000099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3328919" y="6418440"/>
              <a:ext cx="3990960" cy="438119"/>
            </a:xfrm>
            <a:custGeom>
              <a:avLst/>
              <a:gdLst>
                <a:gd name="f0" fmla="val 0"/>
                <a:gd name="f1" fmla="val 2517"/>
                <a:gd name="f2" fmla="val 276"/>
                <a:gd name="f3" fmla="val 2182"/>
                <a:gd name="f4" fmla="val 204"/>
                <a:gd name="f5" fmla="val 226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517" h="276">
                  <a:moveTo>
                    <a:pt x="f3" y="f2"/>
                  </a:moveTo>
                  <a:lnTo>
                    <a:pt x="f1" y="f4"/>
                  </a:lnTo>
                  <a:lnTo>
                    <a:pt x="f5" y="f0"/>
                  </a:lnTo>
                  <a:lnTo>
                    <a:pt x="f0" y="f2"/>
                  </a:lnTo>
                  <a:lnTo>
                    <a:pt x="f3" y="f2"/>
                  </a:lnTo>
                  <a:lnTo>
                    <a:pt x="f3" y="f2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6912000" y="6141960"/>
              <a:ext cx="2228760" cy="600120"/>
            </a:xfrm>
            <a:custGeom>
              <a:avLst/>
              <a:gdLst>
                <a:gd name="f0" fmla="val 0"/>
                <a:gd name="f1" fmla="val 1405"/>
                <a:gd name="f2" fmla="val 378"/>
                <a:gd name="f3" fmla="val 126"/>
                <a:gd name="f4" fmla="val 174"/>
                <a:gd name="f5" fmla="val 25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405" h="378">
                  <a:moveTo>
                    <a:pt x="f1" y="f3"/>
                  </a:moveTo>
                  <a:lnTo>
                    <a:pt x="f1" y="f0"/>
                  </a:lnTo>
                  <a:lnTo>
                    <a:pt x="f0" y="f4"/>
                  </a:lnTo>
                  <a:lnTo>
                    <a:pt x="f5" y="f2"/>
                  </a:lnTo>
                  <a:lnTo>
                    <a:pt x="f1" y="f3"/>
                  </a:lnTo>
                  <a:lnTo>
                    <a:pt x="f1" y="f3"/>
                  </a:lnTo>
                  <a:close/>
                </a:path>
              </a:pathLst>
            </a:custGeom>
            <a:gradFill>
              <a:gsLst>
                <a:gs pos="0">
                  <a:srgbClr val="07079B"/>
                </a:gs>
                <a:gs pos="100000">
                  <a:srgbClr val="000099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7985160" y="5002200"/>
              <a:ext cx="1155600" cy="380880"/>
            </a:xfrm>
            <a:custGeom>
              <a:avLst/>
              <a:gdLst>
                <a:gd name="f0" fmla="val 0"/>
                <a:gd name="f1" fmla="val 729"/>
                <a:gd name="f2" fmla="val 240"/>
                <a:gd name="f3" fmla="val 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29" h="240">
                  <a:moveTo>
                    <a:pt x="f1" y="f2"/>
                  </a:moveTo>
                  <a:lnTo>
                    <a:pt x="f0" y="f0"/>
                  </a:lnTo>
                  <a:lnTo>
                    <a:pt x="f0" y="f3"/>
                  </a:lnTo>
                  <a:lnTo>
                    <a:pt x="f1" y="f2"/>
                  </a:lnTo>
                  <a:lnTo>
                    <a:pt x="f1" y="f2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0" y="2359080"/>
              <a:ext cx="7985160" cy="2652480"/>
            </a:xfrm>
            <a:custGeom>
              <a:avLst/>
              <a:gdLst>
                <a:gd name="f0" fmla="val 0"/>
                <a:gd name="f1" fmla="val 5035"/>
                <a:gd name="f2" fmla="val 1672"/>
                <a:gd name="f3" fmla="val 72"/>
                <a:gd name="f4" fmla="val 166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035" h="1672">
                  <a:moveTo>
                    <a:pt x="f0" y="f3"/>
                  </a:moveTo>
                  <a:lnTo>
                    <a:pt x="f1" y="f2"/>
                  </a:lnTo>
                  <a:lnTo>
                    <a:pt x="f1" y="f4"/>
                  </a:lnTo>
                  <a:lnTo>
                    <a:pt x="f0" y="f0"/>
                  </a:lnTo>
                  <a:lnTo>
                    <a:pt x="f0" y="f3"/>
                  </a:lnTo>
                  <a:lnTo>
                    <a:pt x="f0" y="f3"/>
                  </a:lnTo>
                  <a:close/>
                </a:path>
              </a:pathLst>
            </a:custGeom>
            <a:gradFill>
              <a:gsLst>
                <a:gs pos="0">
                  <a:srgbClr val="000053"/>
                </a:gs>
                <a:gs pos="100000">
                  <a:srgbClr val="000099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7985160" y="4840200"/>
              <a:ext cx="1155600" cy="505079"/>
            </a:xfrm>
            <a:custGeom>
              <a:avLst/>
              <a:gdLst>
                <a:gd name="f0" fmla="val 0"/>
                <a:gd name="f1" fmla="val 729"/>
                <a:gd name="f2" fmla="val 318"/>
                <a:gd name="f3" fmla="val 312"/>
                <a:gd name="f4" fmla="val 5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29" h="318">
                  <a:moveTo>
                    <a:pt x="f1" y="f2"/>
                  </a:moveTo>
                  <a:lnTo>
                    <a:pt x="f1" y="f3"/>
                  </a:lnTo>
                  <a:lnTo>
                    <a:pt x="f0" y="f0"/>
                  </a:lnTo>
                  <a:lnTo>
                    <a:pt x="f0" y="f4"/>
                  </a:lnTo>
                  <a:lnTo>
                    <a:pt x="f1" y="f2"/>
                  </a:lnTo>
                  <a:lnTo>
                    <a:pt x="f1" y="f2"/>
                  </a:lnTo>
                  <a:close/>
                </a:path>
              </a:pathLst>
            </a:custGeom>
            <a:gradFill>
              <a:gsLst>
                <a:gs pos="0">
                  <a:srgbClr val="000099"/>
                </a:gs>
                <a:gs pos="100000">
                  <a:srgbClr val="000080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0" y="1454040"/>
              <a:ext cx="7985160" cy="3471839"/>
            </a:xfrm>
            <a:custGeom>
              <a:avLst/>
              <a:gdLst>
                <a:gd name="f0" fmla="val 0"/>
                <a:gd name="f1" fmla="val 5035"/>
                <a:gd name="f2" fmla="val 2188"/>
                <a:gd name="f3" fmla="val 396"/>
                <a:gd name="f4" fmla="val 213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035" h="2188">
                  <a:moveTo>
                    <a:pt x="f0" y="f3"/>
                  </a:moveTo>
                  <a:lnTo>
                    <a:pt x="f1" y="f2"/>
                  </a:lnTo>
                  <a:lnTo>
                    <a:pt x="f1" y="f4"/>
                  </a:lnTo>
                  <a:lnTo>
                    <a:pt x="f0" y="f0"/>
                  </a:lnTo>
                  <a:lnTo>
                    <a:pt x="f0" y="f3"/>
                  </a:lnTo>
                  <a:lnTo>
                    <a:pt x="f0" y="f3"/>
                  </a:lnTo>
                  <a:close/>
                </a:path>
              </a:pathLst>
            </a:custGeom>
            <a:gradFill>
              <a:gsLst>
                <a:gs pos="0">
                  <a:srgbClr val="000055"/>
                </a:gs>
                <a:gs pos="100000">
                  <a:srgbClr val="000080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3641760" y="0"/>
              <a:ext cx="5014800" cy="4325760"/>
            </a:xfrm>
            <a:custGeom>
              <a:avLst/>
              <a:gdLst>
                <a:gd name="f0" fmla="val 0"/>
                <a:gd name="f1" fmla="val 3163"/>
                <a:gd name="f2" fmla="val 2727"/>
                <a:gd name="f3" fmla="val 3145"/>
                <a:gd name="f4" fmla="val 2704"/>
                <a:gd name="f5" fmla="val 10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163" h="2727">
                  <a:moveTo>
                    <a:pt x="f0" y="f0"/>
                  </a:moveTo>
                  <a:lnTo>
                    <a:pt x="f3" y="f2"/>
                  </a:lnTo>
                  <a:lnTo>
                    <a:pt x="f1" y="f4"/>
                  </a:lnTo>
                  <a:lnTo>
                    <a:pt x="f5" y="f0"/>
                  </a:lnTo>
                  <a:lnTo>
                    <a:pt x="f0" y="f0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00006A"/>
                </a:gs>
                <a:gs pos="100000">
                  <a:srgbClr val="000099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8628120" y="4289400"/>
              <a:ext cx="512640" cy="474840"/>
            </a:xfrm>
            <a:custGeom>
              <a:avLst/>
              <a:gdLst>
                <a:gd name="f0" fmla="val 0"/>
                <a:gd name="f1" fmla="val 323"/>
                <a:gd name="f2" fmla="val 299"/>
                <a:gd name="f3" fmla="val 263"/>
                <a:gd name="f4" fmla="val 18"/>
                <a:gd name="f5" fmla="val 2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23" h="299">
                  <a:moveTo>
                    <a:pt x="f1" y="f2"/>
                  </a:moveTo>
                  <a:lnTo>
                    <a:pt x="f1" y="f3"/>
                  </a:lnTo>
                  <a:lnTo>
                    <a:pt x="f4" y="f0"/>
                  </a:lnTo>
                  <a:lnTo>
                    <a:pt x="f0" y="f5"/>
                  </a:lnTo>
                  <a:lnTo>
                    <a:pt x="f1" y="f2"/>
                  </a:lnTo>
                  <a:lnTo>
                    <a:pt x="f1" y="f2"/>
                  </a:lnTo>
                  <a:close/>
                </a:path>
              </a:pathLst>
            </a:custGeom>
            <a:gradFill>
              <a:gsLst>
                <a:gs pos="0">
                  <a:srgbClr val="0E0E9E"/>
                </a:gs>
                <a:gs pos="100000">
                  <a:srgbClr val="000099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8694720" y="4108320"/>
              <a:ext cx="446039" cy="532080"/>
            </a:xfrm>
            <a:custGeom>
              <a:avLst/>
              <a:gdLst>
                <a:gd name="f0" fmla="val 0"/>
                <a:gd name="f1" fmla="val 281"/>
                <a:gd name="f2" fmla="val 335"/>
                <a:gd name="f3" fmla="val 173"/>
                <a:gd name="f4" fmla="val 96"/>
                <a:gd name="f5" fmla="val 9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81" h="335">
                  <a:moveTo>
                    <a:pt x="f1" y="f2"/>
                  </a:moveTo>
                  <a:lnTo>
                    <a:pt x="f1" y="f3"/>
                  </a:lnTo>
                  <a:lnTo>
                    <a:pt x="f4" y="f0"/>
                  </a:lnTo>
                  <a:lnTo>
                    <a:pt x="f0" y="f5"/>
                  </a:lnTo>
                  <a:lnTo>
                    <a:pt x="f1" y="f2"/>
                  </a:lnTo>
                  <a:lnTo>
                    <a:pt x="f1" y="f2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3895560" y="0"/>
              <a:ext cx="4951440" cy="4251240"/>
            </a:xfrm>
            <a:custGeom>
              <a:avLst/>
              <a:gdLst>
                <a:gd name="f0" fmla="val 0"/>
                <a:gd name="f1" fmla="val 3122"/>
                <a:gd name="f2" fmla="val 2680"/>
                <a:gd name="f3" fmla="val 3026"/>
                <a:gd name="f4" fmla="val 2590"/>
                <a:gd name="f5" fmla="val 38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122" h="2680">
                  <a:moveTo>
                    <a:pt x="f0" y="f0"/>
                  </a:moveTo>
                  <a:lnTo>
                    <a:pt x="f3" y="f2"/>
                  </a:lnTo>
                  <a:lnTo>
                    <a:pt x="f1" y="f4"/>
                  </a:lnTo>
                  <a:lnTo>
                    <a:pt x="f5" y="f0"/>
                  </a:lnTo>
                  <a:lnTo>
                    <a:pt x="f0" y="f0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000046"/>
                </a:gs>
                <a:gs pos="100000">
                  <a:srgbClr val="000099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1" name="Полилиния 20"/>
            <p:cNvSpPr/>
            <p:nvPr/>
          </p:nvSpPr>
          <p:spPr>
            <a:xfrm>
              <a:off x="8931240" y="4022640"/>
              <a:ext cx="209520" cy="209520"/>
            </a:xfrm>
            <a:custGeom>
              <a:avLst/>
              <a:gdLst>
                <a:gd name="f0" fmla="val 0"/>
                <a:gd name="f1" fmla="val 13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32" h="132">
                  <a:moveTo>
                    <a:pt x="f1" y="f1"/>
                  </a:moveTo>
                  <a:lnTo>
                    <a:pt x="f0" y="f0"/>
                  </a:lnTo>
                  <a:lnTo>
                    <a:pt x="f0" y="f0"/>
                  </a:lnTo>
                  <a:lnTo>
                    <a:pt x="f1" y="f1"/>
                  </a:lnTo>
                  <a:lnTo>
                    <a:pt x="f1" y="f1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4940280" y="0"/>
              <a:ext cx="3990960" cy="4022640"/>
            </a:xfrm>
            <a:custGeom>
              <a:avLst/>
              <a:gdLst>
                <a:gd name="f0" fmla="val 0"/>
                <a:gd name="f1" fmla="val 2517"/>
                <a:gd name="f2" fmla="val 2536"/>
                <a:gd name="f3" fmla="val 6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517" h="2536">
                  <a:moveTo>
                    <a:pt x="f0" y="f0"/>
                  </a:moveTo>
                  <a:lnTo>
                    <a:pt x="f1" y="f2"/>
                  </a:lnTo>
                  <a:lnTo>
                    <a:pt x="f1" y="f2"/>
                  </a:lnTo>
                  <a:lnTo>
                    <a:pt x="f3" y="f0"/>
                  </a:lnTo>
                  <a:lnTo>
                    <a:pt x="f0" y="f0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00004E"/>
                </a:gs>
                <a:gs pos="100000">
                  <a:srgbClr val="000099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3" name="Полилиния 22"/>
            <p:cNvSpPr/>
            <p:nvPr/>
          </p:nvSpPr>
          <p:spPr>
            <a:xfrm>
              <a:off x="5537160" y="0"/>
              <a:ext cx="3489480" cy="3936960"/>
            </a:xfrm>
            <a:custGeom>
              <a:avLst/>
              <a:gdLst>
                <a:gd name="f0" fmla="val 0"/>
                <a:gd name="f1" fmla="val 2200"/>
                <a:gd name="f2" fmla="val 2482"/>
                <a:gd name="f3" fmla="val 2188"/>
                <a:gd name="f4" fmla="val 2476"/>
                <a:gd name="f5" fmla="val 31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200" h="2482">
                  <a:moveTo>
                    <a:pt x="f0" y="f0"/>
                  </a:moveTo>
                  <a:lnTo>
                    <a:pt x="f3" y="f2"/>
                  </a:lnTo>
                  <a:lnTo>
                    <a:pt x="f1" y="f4"/>
                  </a:lnTo>
                  <a:lnTo>
                    <a:pt x="f5" y="f0"/>
                  </a:lnTo>
                  <a:lnTo>
                    <a:pt x="f0" y="f0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000064"/>
                </a:gs>
                <a:gs pos="100000">
                  <a:srgbClr val="000080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4" name="Полилиния 23"/>
            <p:cNvSpPr/>
            <p:nvPr/>
          </p:nvSpPr>
          <p:spPr>
            <a:xfrm>
              <a:off x="9007560" y="3927600"/>
              <a:ext cx="133200" cy="152280"/>
            </a:xfrm>
            <a:custGeom>
              <a:avLst/>
              <a:gdLst>
                <a:gd name="f0" fmla="val 0"/>
                <a:gd name="f1" fmla="val 84"/>
                <a:gd name="f2" fmla="val 96"/>
                <a:gd name="f3" fmla="val 90"/>
                <a:gd name="f4" fmla="val 12"/>
                <a:gd name="f5" fmla="val 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4" h="96">
                  <a:moveTo>
                    <a:pt x="f1" y="f2"/>
                  </a:moveTo>
                  <a:lnTo>
                    <a:pt x="f1" y="f3"/>
                  </a:lnTo>
                  <a:lnTo>
                    <a:pt x="f4" y="f0"/>
                  </a:lnTo>
                  <a:lnTo>
                    <a:pt x="f0" y="f5"/>
                  </a:lnTo>
                  <a:lnTo>
                    <a:pt x="f1" y="f2"/>
                  </a:lnTo>
                  <a:lnTo>
                    <a:pt x="f1" y="f2"/>
                  </a:lnTo>
                  <a:close/>
                </a:path>
              </a:pathLst>
            </a:custGeom>
            <a:gradFill>
              <a:gsLst>
                <a:gs pos="0">
                  <a:srgbClr val="1616A1"/>
                </a:gs>
                <a:gs pos="100000">
                  <a:srgbClr val="000099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5" name="Полилиния 24"/>
            <p:cNvSpPr/>
            <p:nvPr/>
          </p:nvSpPr>
          <p:spPr>
            <a:xfrm>
              <a:off x="8894880" y="1349280"/>
              <a:ext cx="245880" cy="819359"/>
            </a:xfrm>
            <a:custGeom>
              <a:avLst/>
              <a:gdLst>
                <a:gd name="f0" fmla="val 0"/>
                <a:gd name="f1" fmla="val 155"/>
                <a:gd name="f2" fmla="val 516"/>
                <a:gd name="f3" fmla="val 204"/>
                <a:gd name="f4" fmla="val 77"/>
                <a:gd name="f5" fmla="val 19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55" h="516">
                  <a:moveTo>
                    <a:pt x="f1" y="f2"/>
                  </a:moveTo>
                  <a:lnTo>
                    <a:pt x="f1" y="f3"/>
                  </a:lnTo>
                  <a:lnTo>
                    <a:pt x="f4" y="f0"/>
                  </a:lnTo>
                  <a:lnTo>
                    <a:pt x="f0" y="f5"/>
                  </a:lnTo>
                  <a:lnTo>
                    <a:pt x="f1" y="f2"/>
                  </a:lnTo>
                  <a:lnTo>
                    <a:pt x="f1" y="f2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6" name="Полилиния 25"/>
            <p:cNvSpPr/>
            <p:nvPr/>
          </p:nvSpPr>
          <p:spPr>
            <a:xfrm>
              <a:off x="8107200" y="0"/>
              <a:ext cx="909720" cy="1654200"/>
            </a:xfrm>
            <a:custGeom>
              <a:avLst/>
              <a:gdLst>
                <a:gd name="f0" fmla="val 0"/>
                <a:gd name="f1" fmla="val 574"/>
                <a:gd name="f2" fmla="val 1043"/>
                <a:gd name="f3" fmla="val 497"/>
                <a:gd name="f4" fmla="val 851"/>
                <a:gd name="f5" fmla="val 25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4" h="1043">
                  <a:moveTo>
                    <a:pt x="f0" y="f0"/>
                  </a:moveTo>
                  <a:lnTo>
                    <a:pt x="f3" y="f2"/>
                  </a:lnTo>
                  <a:lnTo>
                    <a:pt x="f1" y="f4"/>
                  </a:lnTo>
                  <a:lnTo>
                    <a:pt x="f5" y="f0"/>
                  </a:lnTo>
                  <a:lnTo>
                    <a:pt x="f0" y="f0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000055"/>
                </a:gs>
                <a:gs pos="100000">
                  <a:srgbClr val="000080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7" name="Полилиния 26"/>
            <p:cNvSpPr/>
            <p:nvPr/>
          </p:nvSpPr>
          <p:spPr>
            <a:xfrm>
              <a:off x="8589960" y="0"/>
              <a:ext cx="541440" cy="1263600"/>
            </a:xfrm>
            <a:custGeom>
              <a:avLst/>
              <a:gdLst>
                <a:gd name="f0" fmla="val 0"/>
                <a:gd name="f1" fmla="val 341"/>
                <a:gd name="f2" fmla="val 797"/>
                <a:gd name="f3" fmla="val 144"/>
                <a:gd name="f4" fmla="val 287"/>
                <a:gd name="f5" fmla="val 65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41" h="797">
                  <a:moveTo>
                    <a:pt x="f3" y="f0"/>
                  </a:moveTo>
                  <a:lnTo>
                    <a:pt x="f0" y="f0"/>
                  </a:lnTo>
                  <a:lnTo>
                    <a:pt x="f4" y="f2"/>
                  </a:lnTo>
                  <a:lnTo>
                    <a:pt x="f1" y="f5"/>
                  </a:lnTo>
                  <a:lnTo>
                    <a:pt x="f3" y="f0"/>
                  </a:lnTo>
                  <a:lnTo>
                    <a:pt x="f3" y="f0"/>
                  </a:lnTo>
                  <a:close/>
                </a:path>
              </a:pathLst>
            </a:custGeom>
            <a:gradFill>
              <a:gsLst>
                <a:gs pos="0">
                  <a:srgbClr val="000059"/>
                </a:gs>
                <a:gs pos="100000">
                  <a:srgbClr val="000080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8" name="Полилиния 27"/>
            <p:cNvSpPr/>
            <p:nvPr/>
          </p:nvSpPr>
          <p:spPr>
            <a:xfrm>
              <a:off x="9045720" y="1036800"/>
              <a:ext cx="95040" cy="493560"/>
            </a:xfrm>
            <a:custGeom>
              <a:avLst/>
              <a:gdLst>
                <a:gd name="f0" fmla="val 0"/>
                <a:gd name="f1" fmla="val 60"/>
                <a:gd name="f2" fmla="val 312"/>
                <a:gd name="f3" fmla="val 144"/>
                <a:gd name="f4" fmla="val 6"/>
                <a:gd name="f5" fmla="val 5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0" h="312">
                  <a:moveTo>
                    <a:pt x="f0" y="f3"/>
                  </a:moveTo>
                  <a:lnTo>
                    <a:pt x="f1" y="f2"/>
                  </a:lnTo>
                  <a:lnTo>
                    <a:pt x="f1" y="f4"/>
                  </a:lnTo>
                  <a:lnTo>
                    <a:pt x="f5" y="f0"/>
                  </a:lnTo>
                  <a:lnTo>
                    <a:pt x="f0" y="f3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9" name="Полилиния 28"/>
            <p:cNvSpPr/>
            <p:nvPr/>
          </p:nvSpPr>
          <p:spPr>
            <a:xfrm>
              <a:off x="3240" y="2541600"/>
              <a:ext cx="9131400" cy="2959199"/>
            </a:xfrm>
            <a:custGeom>
              <a:avLst/>
              <a:gdLst>
                <a:gd name="f0" fmla="val 0"/>
                <a:gd name="f1" fmla="val 5740"/>
                <a:gd name="f2" fmla="val 1864"/>
                <a:gd name="f3" fmla="val 371"/>
                <a:gd name="f4" fmla="val 183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40" h="1864">
                  <a:moveTo>
                    <a:pt x="f0" y="f3"/>
                  </a:moveTo>
                  <a:lnTo>
                    <a:pt x="f1" y="f2"/>
                  </a:lnTo>
                  <a:lnTo>
                    <a:pt x="f1" y="f4"/>
                  </a:lnTo>
                  <a:lnTo>
                    <a:pt x="f0" y="f0"/>
                  </a:lnTo>
                  <a:lnTo>
                    <a:pt x="f0" y="f3"/>
                  </a:lnTo>
                  <a:lnTo>
                    <a:pt x="f0" y="f3"/>
                  </a:lnTo>
                  <a:close/>
                </a:path>
              </a:pathLst>
            </a:custGeom>
            <a:gradFill>
              <a:gsLst>
                <a:gs pos="0">
                  <a:srgbClr val="000060"/>
                </a:gs>
                <a:gs pos="100000">
                  <a:srgbClr val="000099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30" name="Полилиния 29"/>
            <p:cNvSpPr/>
            <p:nvPr/>
          </p:nvSpPr>
          <p:spPr>
            <a:xfrm>
              <a:off x="9134640" y="5529240"/>
              <a:ext cx="9360" cy="9720"/>
            </a:xfrm>
            <a:custGeom>
              <a:avLst/>
              <a:gdLst>
                <a:gd name="f0" fmla="val 0"/>
                <a:gd name="f1" fmla="val 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" h="6">
                  <a:moveTo>
                    <a:pt x="f1" y="f1"/>
                  </a:moveTo>
                  <a:lnTo>
                    <a:pt x="f0" y="f0"/>
                  </a:lnTo>
                  <a:lnTo>
                    <a:pt x="f0" y="f1"/>
                  </a:lnTo>
                  <a:lnTo>
                    <a:pt x="f1" y="f1"/>
                  </a:lnTo>
                  <a:lnTo>
                    <a:pt x="f1" y="f1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31" name="Полилиния 30"/>
            <p:cNvSpPr/>
            <p:nvPr/>
          </p:nvSpPr>
          <p:spPr>
            <a:xfrm>
              <a:off x="3240" y="3416400"/>
              <a:ext cx="9131400" cy="2122560"/>
            </a:xfrm>
            <a:custGeom>
              <a:avLst/>
              <a:gdLst>
                <a:gd name="f0" fmla="val 0"/>
                <a:gd name="f1" fmla="val 5740"/>
                <a:gd name="f2" fmla="val 1337"/>
                <a:gd name="f3" fmla="val 366"/>
                <a:gd name="f4" fmla="val 133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40" h="1337">
                  <a:moveTo>
                    <a:pt x="f0" y="f3"/>
                  </a:moveTo>
                  <a:lnTo>
                    <a:pt x="f1" y="f2"/>
                  </a:lnTo>
                  <a:lnTo>
                    <a:pt x="f1" y="f4"/>
                  </a:lnTo>
                  <a:lnTo>
                    <a:pt x="f0" y="f0"/>
                  </a:lnTo>
                  <a:lnTo>
                    <a:pt x="f0" y="f3"/>
                  </a:lnTo>
                  <a:lnTo>
                    <a:pt x="f0" y="f3"/>
                  </a:lnTo>
                  <a:close/>
                </a:path>
              </a:pathLst>
            </a:custGeom>
            <a:gradFill>
              <a:gsLst>
                <a:gs pos="0">
                  <a:srgbClr val="00005C"/>
                </a:gs>
                <a:gs pos="100000">
                  <a:srgbClr val="000099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32" name="Полилиния 31"/>
            <p:cNvSpPr/>
            <p:nvPr/>
          </p:nvSpPr>
          <p:spPr>
            <a:xfrm>
              <a:off x="3240" y="5043600"/>
              <a:ext cx="9131400" cy="657000"/>
            </a:xfrm>
            <a:custGeom>
              <a:avLst/>
              <a:gdLst>
                <a:gd name="f0" fmla="val 0"/>
                <a:gd name="f1" fmla="val 5740"/>
                <a:gd name="f2" fmla="val 414"/>
                <a:gd name="f3" fmla="val 48"/>
                <a:gd name="f4" fmla="val 40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40" h="414">
                  <a:moveTo>
                    <a:pt x="f0" y="f3"/>
                  </a:moveTo>
                  <a:lnTo>
                    <a:pt x="f1" y="f2"/>
                  </a:lnTo>
                  <a:lnTo>
                    <a:pt x="f1" y="f4"/>
                  </a:lnTo>
                  <a:lnTo>
                    <a:pt x="f0" y="f0"/>
                  </a:lnTo>
                  <a:lnTo>
                    <a:pt x="f0" y="f3"/>
                  </a:lnTo>
                  <a:lnTo>
                    <a:pt x="f0" y="f3"/>
                  </a:lnTo>
                  <a:close/>
                </a:path>
              </a:pathLst>
            </a:custGeom>
            <a:gradFill>
              <a:gsLst>
                <a:gs pos="0">
                  <a:srgbClr val="000081"/>
                </a:gs>
                <a:gs pos="100000">
                  <a:srgbClr val="000099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33" name="Полилиния 32"/>
            <p:cNvSpPr/>
            <p:nvPr/>
          </p:nvSpPr>
          <p:spPr>
            <a:xfrm>
              <a:off x="2058840" y="0"/>
              <a:ext cx="7075800" cy="5043600"/>
            </a:xfrm>
            <a:custGeom>
              <a:avLst/>
              <a:gdLst>
                <a:gd name="f0" fmla="val 0"/>
                <a:gd name="f1" fmla="val 4448"/>
                <a:gd name="f2" fmla="val 3177"/>
                <a:gd name="f3" fmla="val 3153"/>
                <a:gd name="f4" fmla="val 125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448" h="3177">
                  <a:moveTo>
                    <a:pt x="f0" y="f0"/>
                  </a:moveTo>
                  <a:lnTo>
                    <a:pt x="f1" y="f2"/>
                  </a:lnTo>
                  <a:lnTo>
                    <a:pt x="f1" y="f3"/>
                  </a:lnTo>
                  <a:lnTo>
                    <a:pt x="f4" y="f0"/>
                  </a:lnTo>
                  <a:lnTo>
                    <a:pt x="f0" y="f0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00004A"/>
                </a:gs>
                <a:gs pos="100000">
                  <a:srgbClr val="000099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34" name="Полилиния 33"/>
            <p:cNvSpPr/>
            <p:nvPr/>
          </p:nvSpPr>
          <p:spPr>
            <a:xfrm>
              <a:off x="5272200" y="0"/>
              <a:ext cx="3862439" cy="4149719"/>
            </a:xfrm>
            <a:custGeom>
              <a:avLst/>
              <a:gdLst>
                <a:gd name="f0" fmla="val 0"/>
                <a:gd name="f1" fmla="val 2428"/>
                <a:gd name="f2" fmla="val 2614"/>
                <a:gd name="f3" fmla="val 2608"/>
                <a:gd name="f4" fmla="val 6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428" h="2614">
                  <a:moveTo>
                    <a:pt x="f0" y="f0"/>
                  </a:moveTo>
                  <a:lnTo>
                    <a:pt x="f1" y="f2"/>
                  </a:lnTo>
                  <a:lnTo>
                    <a:pt x="f1" y="f3"/>
                  </a:lnTo>
                  <a:lnTo>
                    <a:pt x="f4" y="f0"/>
                  </a:lnTo>
                  <a:lnTo>
                    <a:pt x="f0" y="f0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000081"/>
                </a:gs>
                <a:gs pos="100000">
                  <a:srgbClr val="000099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35" name="Полилиния 34"/>
            <p:cNvSpPr/>
            <p:nvPr/>
          </p:nvSpPr>
          <p:spPr>
            <a:xfrm>
              <a:off x="6270480" y="0"/>
              <a:ext cx="2864160" cy="3911760"/>
            </a:xfrm>
            <a:custGeom>
              <a:avLst/>
              <a:gdLst>
                <a:gd name="f0" fmla="val 0"/>
                <a:gd name="f1" fmla="val 1800"/>
                <a:gd name="f2" fmla="val 2464"/>
                <a:gd name="f3" fmla="val 485"/>
                <a:gd name="f4" fmla="val 2248"/>
                <a:gd name="f5" fmla="val 179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800" h="2464">
                  <a:moveTo>
                    <a:pt x="f3" y="f0"/>
                  </a:moveTo>
                  <a:lnTo>
                    <a:pt x="f0" y="f0"/>
                  </a:lnTo>
                  <a:lnTo>
                    <a:pt x="f1" y="f2"/>
                  </a:lnTo>
                  <a:lnTo>
                    <a:pt x="f1" y="f4"/>
                  </a:lnTo>
                  <a:lnTo>
                    <a:pt x="f5" y="f4"/>
                  </a:lnTo>
                  <a:lnTo>
                    <a:pt x="f3" y="f0"/>
                  </a:lnTo>
                  <a:lnTo>
                    <a:pt x="f3" y="f0"/>
                  </a:lnTo>
                  <a:close/>
                </a:path>
              </a:pathLst>
            </a:custGeom>
            <a:gradFill>
              <a:gsLst>
                <a:gs pos="0">
                  <a:srgbClr val="000064"/>
                </a:gs>
                <a:gs pos="100000">
                  <a:srgbClr val="000080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36" name="Полилиния 35"/>
            <p:cNvSpPr/>
            <p:nvPr/>
          </p:nvSpPr>
          <p:spPr>
            <a:xfrm>
              <a:off x="7174079" y="0"/>
              <a:ext cx="1960560" cy="3292559"/>
            </a:xfrm>
            <a:custGeom>
              <a:avLst/>
              <a:gdLst>
                <a:gd name="f0" fmla="val 0"/>
                <a:gd name="f1" fmla="val 1232"/>
                <a:gd name="f2" fmla="val 2074"/>
                <a:gd name="f3" fmla="val 2038"/>
                <a:gd name="f4" fmla="val 4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232" h="2074">
                  <a:moveTo>
                    <a:pt x="f0" y="f0"/>
                  </a:moveTo>
                  <a:lnTo>
                    <a:pt x="f1" y="f2"/>
                  </a:lnTo>
                  <a:lnTo>
                    <a:pt x="f1" y="f3"/>
                  </a:lnTo>
                  <a:lnTo>
                    <a:pt x="f4" y="f0"/>
                  </a:lnTo>
                  <a:lnTo>
                    <a:pt x="f0" y="f0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000057"/>
                </a:gs>
                <a:gs pos="100000">
                  <a:srgbClr val="000099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37" name="Полилиния 36"/>
            <p:cNvSpPr/>
            <p:nvPr/>
          </p:nvSpPr>
          <p:spPr>
            <a:xfrm>
              <a:off x="7451640" y="0"/>
              <a:ext cx="1683000" cy="3073319"/>
            </a:xfrm>
            <a:custGeom>
              <a:avLst/>
              <a:gdLst>
                <a:gd name="f0" fmla="val 0"/>
                <a:gd name="f1" fmla="val 1058"/>
                <a:gd name="f2" fmla="val 1936"/>
                <a:gd name="f3" fmla="val 1930"/>
                <a:gd name="f4" fmla="val 5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058" h="1936">
                  <a:moveTo>
                    <a:pt x="f0" y="f0"/>
                  </a:moveTo>
                  <a:lnTo>
                    <a:pt x="f1" y="f2"/>
                  </a:lnTo>
                  <a:lnTo>
                    <a:pt x="f1" y="f3"/>
                  </a:lnTo>
                  <a:lnTo>
                    <a:pt x="f4" y="f0"/>
                  </a:lnTo>
                  <a:lnTo>
                    <a:pt x="f0" y="f0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00006E"/>
                </a:gs>
                <a:gs pos="100000">
                  <a:srgbClr val="000099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38" name="Полилиния 37"/>
            <p:cNvSpPr/>
            <p:nvPr/>
          </p:nvSpPr>
          <p:spPr>
            <a:xfrm>
              <a:off x="7907399" y="0"/>
              <a:ext cx="1227240" cy="2360520"/>
            </a:xfrm>
            <a:custGeom>
              <a:avLst/>
              <a:gdLst>
                <a:gd name="f0" fmla="val 0"/>
                <a:gd name="f1" fmla="val 771"/>
                <a:gd name="f2" fmla="val 1487"/>
                <a:gd name="f3" fmla="val 1433"/>
                <a:gd name="f4" fmla="val 4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771" h="1487">
                  <a:moveTo>
                    <a:pt x="f1" y="f3"/>
                  </a:moveTo>
                  <a:lnTo>
                    <a:pt x="f4" y="f0"/>
                  </a:lnTo>
                  <a:lnTo>
                    <a:pt x="f0" y="f0"/>
                  </a:lnTo>
                  <a:lnTo>
                    <a:pt x="f1" y="f2"/>
                  </a:lnTo>
                  <a:lnTo>
                    <a:pt x="f1" y="f3"/>
                  </a:lnTo>
                  <a:lnTo>
                    <a:pt x="f1" y="f3"/>
                  </a:lnTo>
                  <a:close/>
                </a:path>
              </a:pathLst>
            </a:custGeom>
            <a:gradFill>
              <a:gsLst>
                <a:gs pos="0">
                  <a:srgbClr val="000078"/>
                </a:gs>
                <a:gs pos="100000">
                  <a:srgbClr val="000099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grpSp>
          <p:nvGrpSpPr>
            <p:cNvPr id="39" name="Группа 38"/>
            <p:cNvGrpSpPr/>
            <p:nvPr/>
          </p:nvGrpSpPr>
          <p:grpSpPr>
            <a:xfrm>
              <a:off x="0" y="2590919"/>
              <a:ext cx="9140760" cy="2949481"/>
              <a:chOff x="0" y="2590919"/>
              <a:chExt cx="9140760" cy="2949481"/>
            </a:xfrm>
          </p:grpSpPr>
          <p:sp>
            <p:nvSpPr>
              <p:cNvPr id="40" name="Полилиния 39"/>
              <p:cNvSpPr/>
              <p:nvPr/>
            </p:nvSpPr>
            <p:spPr>
              <a:xfrm>
                <a:off x="0" y="2590919"/>
                <a:ext cx="5826240" cy="2084400"/>
              </a:xfrm>
              <a:custGeom>
                <a:avLst/>
                <a:gdLst>
                  <a:gd name="f0" fmla="val 0"/>
                  <a:gd name="f1" fmla="val 3659"/>
                  <a:gd name="f2" fmla="val 1313"/>
                  <a:gd name="f3" fmla="val 366"/>
                  <a:gd name="f4" fmla="val 3635"/>
                  <a:gd name="f5" fmla="val 3647"/>
                  <a:gd name="f6" fmla="val 1235"/>
                  <a:gd name="f7" fmla="val 1163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3659" h="1313">
                    <a:moveTo>
                      <a:pt x="f0" y="f0"/>
                    </a:moveTo>
                    <a:lnTo>
                      <a:pt x="f0" y="f3"/>
                    </a:lnTo>
                    <a:lnTo>
                      <a:pt x="f4" y="f2"/>
                    </a:lnTo>
                    <a:lnTo>
                      <a:pt x="f5" y="f6"/>
                    </a:lnTo>
                    <a:lnTo>
                      <a:pt x="f1" y="f7"/>
                    </a:lnTo>
                    <a:lnTo>
                      <a:pt x="f0" y="f0"/>
                    </a:lnTo>
                    <a:lnTo>
                      <a:pt x="f0" y="f0"/>
                    </a:lnTo>
                    <a:close/>
                  </a:path>
                </a:pathLst>
              </a:custGeom>
              <a:gradFill>
                <a:gsLst>
                  <a:gs pos="0">
                    <a:srgbClr val="00006E"/>
                  </a:gs>
                  <a:gs pos="100000">
                    <a:srgbClr val="000099"/>
                  </a:gs>
                </a:gsLst>
                <a:lin ang="10800000"/>
              </a:gradFill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ru-RU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41" name="Полилиния 40"/>
              <p:cNvSpPr/>
              <p:nvPr/>
            </p:nvSpPr>
            <p:spPr>
              <a:xfrm>
                <a:off x="5788080" y="4437000"/>
                <a:ext cx="3352680" cy="1103400"/>
              </a:xfrm>
              <a:custGeom>
                <a:avLst/>
                <a:gdLst>
                  <a:gd name="f0" fmla="val 0"/>
                  <a:gd name="f1" fmla="val 2105"/>
                  <a:gd name="f2" fmla="val 695"/>
                  <a:gd name="f3" fmla="val 665"/>
                  <a:gd name="f4" fmla="val 24"/>
                  <a:gd name="f5" fmla="val 12"/>
                  <a:gd name="f6" fmla="val 72"/>
                  <a:gd name="f7" fmla="val 15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05" h="695">
                    <a:moveTo>
                      <a:pt x="f1" y="f3"/>
                    </a:moveTo>
                    <a:lnTo>
                      <a:pt x="f4" y="f0"/>
                    </a:lnTo>
                    <a:lnTo>
                      <a:pt x="f5" y="f6"/>
                    </a:lnTo>
                    <a:lnTo>
                      <a:pt x="f0" y="f7"/>
                    </a:lnTo>
                    <a:lnTo>
                      <a:pt x="f1" y="f2"/>
                    </a:lnTo>
                    <a:lnTo>
                      <a:pt x="f1" y="f3"/>
                    </a:lnTo>
                    <a:lnTo>
                      <a:pt x="f1" y="f3"/>
                    </a:lnTo>
                    <a:close/>
                  </a:path>
                </a:pathLst>
              </a:custGeom>
              <a:gradFill>
                <a:gsLst>
                  <a:gs pos="0">
                    <a:srgbClr val="1616A1"/>
                  </a:gs>
                  <a:gs pos="100000">
                    <a:srgbClr val="000099"/>
                  </a:gs>
                </a:gsLst>
                <a:lin ang="10800000"/>
              </a:gradFill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ru-RU" sz="1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p:grpSp>
      </p:grpSp>
      <p:sp>
        <p:nvSpPr>
          <p:cNvPr id="42" name="Заголовок 41"/>
          <p:cNvSpPr txBox="1">
            <a:spLocks noGrp="1"/>
          </p:cNvSpPr>
          <p:nvPr>
            <p:ph type="title"/>
          </p:nvPr>
        </p:nvSpPr>
        <p:spPr>
          <a:xfrm>
            <a:off x="457200" y="132120"/>
            <a:ext cx="8229600" cy="143460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43" name="Текст 42"/>
          <p:cNvSpPr txBox="1">
            <a:spLocks noGrp="1"/>
          </p:cNvSpPr>
          <p:nvPr>
            <p:ph type="body" idx="1"/>
          </p:nvPr>
        </p:nvSpPr>
        <p:spPr>
          <a:xfrm>
            <a:off x="457200" y="1599840"/>
            <a:ext cx="8229600" cy="453096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 anchorCtr="0" compatLnSpc="1"/>
          <a:lstStyle>
            <a:def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SzPts val="296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defPPr>
            <a:lvl1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SzPts val="2964"/>
              <a:buBlip>
                <a:blip r:embed="rId13"/>
              </a:buBlip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1pPr>
            <a:lvl2pPr marL="742680" marR="0" lvl="1" indent="-28548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ru-RU" sz="28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2pPr>
            <a:lvl3pPr marL="1143000" marR="0" lvl="2" indent="-22860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SzPts val="2223"/>
              <a:buBlip>
                <a:blip r:embed="rId14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ru-RU" sz="24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3pPr>
            <a:lvl4pPr marL="1600199" marR="0" lvl="3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4pPr>
            <a:lvl5pPr marL="2057400" marR="0" lvl="4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1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5pPr>
            <a:lvl6pPr marL="2057400" marR="0" lvl="5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1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6pPr>
            <a:lvl7pPr marL="2057400" marR="0" lvl="6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1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7pPr>
            <a:lvl8pPr marL="2057400" marR="0" lvl="7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1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8pPr>
            <a:lvl9pPr marL="2057400" marR="0" lvl="8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1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4" name="Дата 43"/>
          <p:cNvSpPr txBox="1">
            <a:spLocks noGrp="1"/>
          </p:cNvSpPr>
          <p:nvPr>
            <p:ph type="dt" sz="half" idx="2"/>
          </p:nvPr>
        </p:nvSpPr>
        <p:spPr>
          <a:xfrm>
            <a:off x="456839" y="6243120"/>
            <a:ext cx="213372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ru-RU" sz="1800" b="0" i="0" u="none" strike="noStrike" baseline="0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45" name="Нижний колонтитул 44"/>
          <p:cNvSpPr txBox="1">
            <a:spLocks noGrp="1"/>
          </p:cNvSpPr>
          <p:nvPr>
            <p:ph type="ftr" sz="quarter" idx="3"/>
          </p:nvPr>
        </p:nvSpPr>
        <p:spPr>
          <a:xfrm>
            <a:off x="3124079" y="6248160"/>
            <a:ext cx="2895839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ru-RU" sz="1800" b="0" i="0" u="none" strike="noStrike" baseline="0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46" name="Номер слайда 45"/>
          <p:cNvSpPr txBox="1">
            <a:spLocks noGrp="1"/>
          </p:cNvSpPr>
          <p:nvPr>
            <p:ph type="sldNum" sz="quarter" idx="4"/>
          </p:nvPr>
        </p:nvSpPr>
        <p:spPr>
          <a:xfrm>
            <a:off x="6552719" y="6243120"/>
            <a:ext cx="213372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ru-RU" sz="1800" b="0" i="0" u="none" strike="noStrike" baseline="0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693435C7-F1EF-43FB-AECF-696097972FDD}" type="slidenum">
              <a:rPr/>
              <a:pPr lvl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indent="0" algn="ctr" rtl="0" hangingPunct="1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ru-RU" sz="4400" b="0" i="0" u="none" strike="noStrike" baseline="0">
          <a:ln>
            <a:noFill/>
          </a:ln>
          <a:solidFill>
            <a:srgbClr val="FFFFFF"/>
          </a:solidFill>
          <a:effectLst>
            <a:outerShdw dist="17961" dir="2700000">
              <a:scrgbClr r="0" g="0" b="0"/>
            </a:outerShdw>
          </a:effectLst>
          <a:latin typeface="Arial" pitchFamily="18"/>
          <a:ea typeface="Microsoft YaHei" pitchFamily="2"/>
          <a:cs typeface="Mangal" pitchFamily="2"/>
        </a:defRPr>
      </a:lvl1pPr>
    </p:titleStyle>
    <p:bodyStyle>
      <a:lvl1pPr marL="0" marR="0" indent="0" algn="l" rtl="0" hangingPunct="1">
        <a:lnSpc>
          <a:spcPct val="100000"/>
        </a:lnSpc>
        <a:spcBef>
          <a:spcPts val="799"/>
        </a:spcBef>
        <a:spcAft>
          <a:spcPts val="0"/>
        </a:spcAft>
        <a:tabLst>
          <a:tab pos="571320" algn="l"/>
          <a:tab pos="1485719" algn="l"/>
          <a:tab pos="2400119" algn="l"/>
          <a:tab pos="3314519" algn="l"/>
          <a:tab pos="4228919" algn="l"/>
          <a:tab pos="5143320" algn="l"/>
          <a:tab pos="6057720" algn="l"/>
          <a:tab pos="6972120" algn="l"/>
          <a:tab pos="7886520" algn="l"/>
          <a:tab pos="8800920" algn="l"/>
          <a:tab pos="9715320" algn="l"/>
        </a:tabLst>
        <a:defRPr lang="ru-RU" sz="3200" b="0" i="0" u="none" strike="noStrike" baseline="0">
          <a:ln>
            <a:noFill/>
          </a:ln>
          <a:solidFill>
            <a:srgbClr val="FFFFFF"/>
          </a:solidFill>
          <a:effectLst>
            <a:outerShdw dist="17961" dir="2700000">
              <a:scrgbClr r="0" g="0" b="0"/>
            </a:outerShdw>
          </a:effectLst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-360" y="29520"/>
            <a:ext cx="8210520" cy="1312920"/>
          </a:xfrm>
        </p:spPr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/>
            <a:r>
              <a:rPr lang="ru-RU" sz="4000" b="1" i="1" u="sng"/>
              <a:t/>
            </a:r>
            <a:br>
              <a:rPr lang="ru-RU" sz="4000" b="1" i="1" u="sng"/>
            </a:br>
            <a:endParaRPr lang="ru-RU" sz="4000" b="1" i="1" u="sng"/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380880" y="1214422"/>
            <a:ext cx="8229600" cy="5870454"/>
          </a:xfrm>
        </p:spPr>
        <p:txBody>
          <a:bodyPr wrap="square">
            <a:spAutoFit/>
          </a:bodyPr>
          <a:lstStyle>
            <a:def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SzPts val="296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defPPr>
            <a:lvl1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SzPts val="2964"/>
              <a:buBlip>
                <a:blip r:embed="rId3"/>
              </a:buBlip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1pPr>
            <a:lvl2pPr marL="742680" marR="0" lvl="1" indent="-28548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ru-RU" sz="28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2pPr>
            <a:lvl3pPr marL="1143000" marR="0" lvl="2" indent="-22860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SzPts val="2223"/>
              <a:buBlip>
                <a:blip r:embed="rId4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ru-RU" sz="24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3pPr>
            <a:lvl4pPr marL="1600199" marR="0" lvl="3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4pPr>
            <a:lvl5pPr marL="2057400" marR="0" lvl="4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5pPr>
            <a:lvl6pPr marL="2057400" marR="0" lvl="5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6pPr>
            <a:lvl7pPr marL="2057400" marR="0" lvl="6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7pPr>
            <a:lvl8pPr marL="2057400" marR="0" lvl="7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8pPr>
            <a:lvl9pPr marL="2057400" marR="0" lvl="8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9pPr>
          </a:lstStyle>
          <a:p>
            <a:pPr lvl="0" algn="ctr">
              <a:spcBef>
                <a:spcPts val="998"/>
              </a:spcBef>
              <a:buNone/>
            </a:pPr>
            <a:endParaRPr lang="ru-RU" sz="4000" b="1" i="1" dirty="0">
              <a:latin typeface="" pitchFamily="16"/>
            </a:endParaRPr>
          </a:p>
          <a:p>
            <a:pPr lvl="0" algn="ctr">
              <a:spcBef>
                <a:spcPts val="998"/>
              </a:spcBef>
              <a:buNone/>
            </a:pPr>
            <a:r>
              <a:rPr sz="5400" smtClean="0"/>
              <a:t>Гендерные особенности девиантного поведения подростков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ts val="998"/>
              </a:spcBef>
              <a:buNone/>
            </a:pPr>
            <a:r>
              <a:rPr lang="ru-RU" sz="5400" b="1" i="1" dirty="0">
                <a:latin typeface="" pitchFamily="16"/>
              </a:rPr>
              <a:t> </a:t>
            </a:r>
            <a:r>
              <a:rPr lang="ru-RU" sz="5400" b="1" i="1" dirty="0" smtClean="0">
                <a:latin typeface="" pitchFamily="16"/>
              </a:rPr>
              <a:t> </a:t>
            </a:r>
            <a:endParaRPr lang="ru-RU" sz="5400" b="1" i="1" dirty="0">
              <a:latin typeface="" pitchFamily="16"/>
            </a:endParaRPr>
          </a:p>
          <a:p>
            <a:pPr lvl="0" algn="ctr">
              <a:spcBef>
                <a:spcPts val="998"/>
              </a:spcBef>
              <a:buNone/>
            </a:pPr>
            <a:endParaRPr lang="ru-RU" sz="4000" b="1" i="1" dirty="0">
              <a:latin typeface="" pitchFamily="16"/>
            </a:endParaRPr>
          </a:p>
          <a:p>
            <a:pPr lvl="0" algn="r">
              <a:spcBef>
                <a:spcPts val="448"/>
              </a:spcBef>
              <a:buNone/>
            </a:pPr>
            <a:endParaRPr lang="ru-RU" sz="1800" b="1" i="1" dirty="0">
              <a:latin typeface="" pitchFamily="16"/>
            </a:endParaRPr>
          </a:p>
          <a:p>
            <a:pPr lvl="0" algn="r">
              <a:spcBef>
                <a:spcPts val="349"/>
              </a:spcBef>
              <a:buNone/>
            </a:pPr>
            <a:r>
              <a:rPr lang="ru-RU" sz="1400" b="1" i="1" dirty="0">
                <a:latin typeface="" pitchFamily="16"/>
              </a:rPr>
              <a:t>  </a:t>
            </a:r>
          </a:p>
          <a:p>
            <a:pPr lvl="0" algn="r">
              <a:spcBef>
                <a:spcPts val="349"/>
              </a:spcBef>
              <a:buNone/>
            </a:pPr>
            <a:endParaRPr lang="ru-RU" sz="1400" b="1" i="1" dirty="0">
              <a:latin typeface="" pitchFamily="16"/>
            </a:endParaRPr>
          </a:p>
        </p:txBody>
      </p:sp>
      <p:sp>
        <p:nvSpPr>
          <p:cNvPr id="4" name="Полилиния 3"/>
          <p:cNvSpPr/>
          <p:nvPr/>
        </p:nvSpPr>
        <p:spPr>
          <a:xfrm>
            <a:off x="914400" y="1600200"/>
            <a:ext cx="6662880" cy="3668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2800" smtClean="0"/>
              <a:t> Гендерные особенности подростков:</a:t>
            </a:r>
            <a:endParaRPr lang="ru-RU" sz="2800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u="sng" smtClean="0"/>
              <a:t>мальчики</a:t>
            </a:r>
            <a:endParaRPr lang="ru-RU" u="sng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/>
          <a:lstStyle/>
          <a:p>
            <a:pPr marL="342900" indent="-342900" algn="just">
              <a:buNone/>
            </a:pPr>
            <a:r>
              <a:rPr sz="1600" smtClean="0"/>
              <a:t>1. С психологической стороны у большинства мальчиков преобладает эмоциональная сдержанность, взаимоотношения с людьми поверхностные.</a:t>
            </a:r>
          </a:p>
          <a:p>
            <a:pPr>
              <a:buNone/>
            </a:pPr>
            <a:r>
              <a:rPr sz="1600" smtClean="0"/>
              <a:t>2.  Мальчики тяготеют к широкому кругу общения.</a:t>
            </a:r>
          </a:p>
          <a:p>
            <a:pPr algn="just">
              <a:buNone/>
            </a:pPr>
            <a:r>
              <a:rPr sz="1600" smtClean="0"/>
              <a:t>3. Мальчики привлекают внимание противоположного пола логикой суждений, физической ловкостью и смелостью, мастерством в практических делах.</a:t>
            </a:r>
          </a:p>
          <a:p>
            <a:pPr algn="just">
              <a:buNone/>
            </a:pPr>
            <a:r>
              <a:rPr sz="1600" smtClean="0"/>
              <a:t>4. Мальчики предпочитают дух соревновательности и справедливой спортивной борьбы.</a:t>
            </a:r>
          </a:p>
          <a:p>
            <a:pPr marL="342900" indent="-342900" algn="just">
              <a:buNone/>
            </a:pPr>
            <a:endParaRPr lang="ru-RU" sz="1600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u="sng" smtClean="0"/>
              <a:t>девочки</a:t>
            </a:r>
            <a:endParaRPr lang="ru-RU" u="sng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683125"/>
          </a:xfrm>
        </p:spPr>
        <p:txBody>
          <a:bodyPr/>
          <a:lstStyle/>
          <a:p>
            <a:pPr marL="342900" indent="-342900" algn="just">
              <a:buNone/>
            </a:pPr>
            <a:r>
              <a:rPr sz="1600" smtClean="0"/>
              <a:t>1. Внимание большинства девочек привлекает сам человек, его внутренний мир, проблемы человеческих взаимоотношений, ядро их самосознания определяется межличностными отношениями.</a:t>
            </a:r>
          </a:p>
          <a:p>
            <a:pPr>
              <a:buNone/>
            </a:pPr>
            <a:r>
              <a:rPr sz="1600" smtClean="0"/>
              <a:t>2. У девочек доминируют диады и триады, которые «закрыты» для посторонних.</a:t>
            </a:r>
          </a:p>
          <a:p>
            <a:pPr>
              <a:buNone/>
            </a:pPr>
            <a:r>
              <a:rPr sz="1600" smtClean="0"/>
              <a:t>3. У девочек способ обращения на себя внимания -кокетство.</a:t>
            </a:r>
          </a:p>
          <a:p>
            <a:pPr>
              <a:buNone/>
            </a:pPr>
            <a:r>
              <a:rPr sz="1600" smtClean="0"/>
              <a:t> 4. Девочки тоже соревновательные. Но на уровне межличностных отношений: в споре и в сравнении друг с другом.</a:t>
            </a:r>
          </a:p>
          <a:p>
            <a:pPr marL="342900" indent="-342900" algn="just">
              <a:buNone/>
            </a:pPr>
            <a:endParaRPr lang="ru-RU" sz="16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-360" y="29520"/>
            <a:ext cx="8930078" cy="1325620"/>
          </a:xfrm>
        </p:spPr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/>
            <a:r>
              <a:rPr lang="ru-RU" sz="4000" b="1" i="1" u="sng" dirty="0"/>
              <a:t/>
            </a:r>
            <a:br>
              <a:rPr lang="ru-RU" sz="4000" b="1" i="1" u="sng" dirty="0"/>
            </a:br>
            <a:endParaRPr lang="ru-RU" sz="4000" b="1" i="1" u="sng" dirty="0"/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380880" y="1214422"/>
            <a:ext cx="8229600" cy="2849114"/>
          </a:xfrm>
        </p:spPr>
        <p:txBody>
          <a:bodyPr wrap="square">
            <a:spAutoFit/>
          </a:bodyPr>
          <a:lstStyle>
            <a:def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SzPts val="296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defPPr>
            <a:lvl1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SzPts val="2964"/>
              <a:buBlip>
                <a:blip r:embed="rId3"/>
              </a:buBlip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1pPr>
            <a:lvl2pPr marL="742680" marR="0" lvl="1" indent="-28548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ru-RU" sz="28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2pPr>
            <a:lvl3pPr marL="1143000" marR="0" lvl="2" indent="-22860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SzPts val="2223"/>
              <a:buBlip>
                <a:blip r:embed="rId4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ru-RU" sz="24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3pPr>
            <a:lvl4pPr marL="1600199" marR="0" lvl="3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4pPr>
            <a:lvl5pPr marL="2057400" marR="0" lvl="4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5pPr>
            <a:lvl6pPr marL="2057400" marR="0" lvl="5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6pPr>
            <a:lvl7pPr marL="2057400" marR="0" lvl="6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7pPr>
            <a:lvl8pPr marL="2057400" marR="0" lvl="7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8pPr>
            <a:lvl9pPr marL="2057400" marR="0" lvl="8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9pPr>
          </a:lstStyle>
          <a:p>
            <a:pPr lvl="0" algn="ctr">
              <a:spcBef>
                <a:spcPts val="998"/>
              </a:spcBef>
              <a:buNone/>
            </a:pPr>
            <a:endParaRPr lang="ru-RU" sz="1400" b="1" i="1" dirty="0">
              <a:latin typeface="" pitchFamily="16"/>
            </a:endParaRPr>
          </a:p>
          <a:p>
            <a:pPr lvl="0" algn="ctr">
              <a:spcBef>
                <a:spcPts val="998"/>
              </a:spcBef>
              <a:buNone/>
            </a:pPr>
            <a:r>
              <a:rPr sz="5400" smtClean="0"/>
              <a:t> </a:t>
            </a:r>
            <a:endParaRPr lang="ru-RU" sz="5400" b="1" i="1" dirty="0">
              <a:latin typeface="" pitchFamily="16"/>
            </a:endParaRPr>
          </a:p>
          <a:p>
            <a:pPr lvl="0" algn="ctr">
              <a:spcBef>
                <a:spcPts val="998"/>
              </a:spcBef>
              <a:buNone/>
            </a:pPr>
            <a:endParaRPr lang="ru-RU" sz="4000" b="1" i="1" dirty="0">
              <a:latin typeface="" pitchFamily="16"/>
            </a:endParaRPr>
          </a:p>
          <a:p>
            <a:pPr lvl="0" algn="r">
              <a:spcBef>
                <a:spcPts val="448"/>
              </a:spcBef>
              <a:buNone/>
            </a:pPr>
            <a:endParaRPr lang="ru-RU" sz="1800" b="1" i="1" dirty="0">
              <a:latin typeface="" pitchFamily="16"/>
            </a:endParaRPr>
          </a:p>
          <a:p>
            <a:pPr lvl="0" algn="r">
              <a:spcBef>
                <a:spcPts val="349"/>
              </a:spcBef>
              <a:buNone/>
            </a:pPr>
            <a:r>
              <a:rPr lang="ru-RU" sz="1400" b="1" i="1" dirty="0">
                <a:latin typeface="" pitchFamily="16"/>
              </a:rPr>
              <a:t>  </a:t>
            </a:r>
          </a:p>
          <a:p>
            <a:pPr lvl="0" algn="r">
              <a:spcBef>
                <a:spcPts val="349"/>
              </a:spcBef>
              <a:buNone/>
            </a:pPr>
            <a:endParaRPr lang="ru-RU" sz="1400" b="1" i="1" dirty="0">
              <a:latin typeface="" pitchFamily="16"/>
            </a:endParaRPr>
          </a:p>
        </p:txBody>
      </p:sp>
      <p:sp>
        <p:nvSpPr>
          <p:cNvPr id="4" name="Полилиния 3"/>
          <p:cNvSpPr/>
          <p:nvPr/>
        </p:nvSpPr>
        <p:spPr>
          <a:xfrm>
            <a:off x="1071538" y="0"/>
            <a:ext cx="8072462" cy="37151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-2572643"/>
            <a:ext cx="8643966" cy="987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pPr algn="ctr"/>
            <a:r>
              <a:rPr lang="ru-RU" sz="2400" b="1" u="sng" dirty="0" smtClean="0">
                <a:solidFill>
                  <a:schemeClr val="bg1"/>
                </a:solidFill>
              </a:rPr>
              <a:t>У мальчиков подросткового возраста наиболее выражены такие черты: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*Агрессия, злость</a:t>
            </a:r>
            <a:r>
              <a:rPr lang="ru-RU" sz="2400" dirty="0" smtClean="0">
                <a:solidFill>
                  <a:schemeClr val="bg1"/>
                </a:solidFill>
              </a:rPr>
              <a:t>.  Манера поведения меняется в отношениях как со сверстниками, так и со взрослыми – родителями, педагогами. Связано это преимущественно с повышением выработки тестостерона в организме.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*Внезапные всплески эмоций</a:t>
            </a:r>
            <a:r>
              <a:rPr lang="ru-RU" sz="2400" dirty="0" smtClean="0">
                <a:solidFill>
                  <a:schemeClr val="bg1"/>
                </a:solidFill>
              </a:rPr>
              <a:t>.   Перепады настроения, как и беспричинная агрессия, обусловлены гормональными изменениями.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*Притупленное чувство страха</a:t>
            </a:r>
            <a:r>
              <a:rPr lang="ru-RU" sz="2400" dirty="0" smtClean="0">
                <a:solidFill>
                  <a:schemeClr val="bg1"/>
                </a:solidFill>
              </a:rPr>
              <a:t>.  Подростки часто занимаются экстремальными видами спорта и решаются на необдуманные поступки. Причина – также в смене уровня тестостерона.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*Стремление к самостоятельности</a:t>
            </a:r>
            <a:r>
              <a:rPr lang="ru-RU" sz="2400" dirty="0" smtClean="0">
                <a:solidFill>
                  <a:schemeClr val="bg1"/>
                </a:solidFill>
              </a:rPr>
              <a:t>.  Мальчики хотят, чтобы их воспринимали как взрослых мужчин. Для этого им нужно своими силами решать проблемы, что далеко не всегда под силу подростку. Неспособность самостоятельно справляться с неурядицами становится причиной нарушения душевного равновесия.</a:t>
            </a:r>
          </a:p>
          <a:p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357298"/>
            <a:ext cx="871543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chemeClr val="bg1"/>
              </a:solidFill>
            </a:endParaRPr>
          </a:p>
          <a:p>
            <a:pPr algn="just"/>
            <a:r>
              <a:rPr lang="ru-RU" sz="2400" b="1" dirty="0" smtClean="0">
                <a:solidFill>
                  <a:schemeClr val="bg1"/>
                </a:solidFill>
              </a:rPr>
              <a:t>*Желание вести образ жизни, присущий взрослым мужчинам</a:t>
            </a:r>
            <a:r>
              <a:rPr lang="ru-RU" sz="2400" dirty="0" smtClean="0">
                <a:solidFill>
                  <a:schemeClr val="bg1"/>
                </a:solidFill>
              </a:rPr>
              <a:t>. Подростки хотят совершать громкие поступки и даже подвиги. Однако не всегда осознают последствия необдуманных действий.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*Интерес к интимным аспектам жизни</a:t>
            </a:r>
            <a:r>
              <a:rPr lang="ru-RU" sz="2400" dirty="0" smtClean="0">
                <a:solidFill>
                  <a:schemeClr val="bg1"/>
                </a:solidFill>
              </a:rPr>
              <a:t>.  Проявляется в сильном влечении к противоположному полу.</a:t>
            </a:r>
          </a:p>
          <a:p>
            <a:pPr algn="just"/>
            <a:r>
              <a:rPr lang="ru-RU" sz="2400" b="1" dirty="0" smtClean="0">
                <a:solidFill>
                  <a:schemeClr val="bg1"/>
                </a:solidFill>
              </a:rPr>
              <a:t>*Озабоченность внешностью</a:t>
            </a:r>
            <a:r>
              <a:rPr lang="ru-RU" sz="2400" dirty="0" smtClean="0">
                <a:solidFill>
                  <a:schemeClr val="bg1"/>
                </a:solidFill>
              </a:rPr>
              <a:t>.  Неправильно считать, что мальчики меньше переживают за свой внешний вид, чем девочки. Перемены во внешности делают подростков уязвимыми, а неудовлетворенность собственным обликом приводит к замкнутости, неуверенности, низкой самооценке. Они не терпят критики в свой адрес, а любой опрометчивый комментарий воспринимают максимально негативно.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214288"/>
            <a:ext cx="90011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solidFill>
                  <a:schemeClr val="bg1"/>
                </a:solidFill>
              </a:rPr>
              <a:t>У мальчиков подросткового возраста наиболее выражены</a:t>
            </a:r>
          </a:p>
          <a:p>
            <a:pPr algn="ctr"/>
            <a:r>
              <a:rPr lang="ru-RU" sz="2400" b="1" u="sng" dirty="0" smtClean="0">
                <a:solidFill>
                  <a:schemeClr val="bg1"/>
                </a:solidFill>
              </a:rPr>
              <a:t> такие черты: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64399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solidFill>
                  <a:schemeClr val="bg1"/>
                </a:solidFill>
              </a:rPr>
              <a:t>У девочек подростковый возраст сопровождается такими признаками:</a:t>
            </a:r>
            <a:endParaRPr lang="ru-RU" sz="2400" u="sng" dirty="0" smtClean="0">
              <a:solidFill>
                <a:schemeClr val="bg1"/>
              </a:solidFill>
            </a:endParaRPr>
          </a:p>
          <a:p>
            <a:r>
              <a:rPr lang="ru-RU" sz="2000" b="1" dirty="0" smtClean="0">
                <a:solidFill>
                  <a:schemeClr val="bg1"/>
                </a:solidFill>
              </a:rPr>
              <a:t>* Обеспокоенность внешностью</a:t>
            </a:r>
            <a:r>
              <a:rPr lang="ru-RU" sz="2000" dirty="0" smtClean="0">
                <a:solidFill>
                  <a:schemeClr val="bg1"/>
                </a:solidFill>
              </a:rPr>
              <a:t>.  Девочки остро воспринимают свое несоответствие общепринятым канонам красоты. Особенно ярко это развивается на фоне популяризации социальных сетей. Они хотят быть похожими на красивых подруг, артистов, </a:t>
            </a:r>
            <a:r>
              <a:rPr lang="ru-RU" sz="2000" dirty="0" err="1" smtClean="0">
                <a:solidFill>
                  <a:schemeClr val="bg1"/>
                </a:solidFill>
              </a:rPr>
              <a:t>инфлюенсеров</a:t>
            </a:r>
            <a:r>
              <a:rPr lang="ru-RU" sz="2000" dirty="0" smtClean="0">
                <a:solidFill>
                  <a:schemeClr val="bg1"/>
                </a:solidFill>
              </a:rPr>
              <a:t>. Начинают следить за модой, хотят одеваться в трендовые вещи.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* Желание привлекать внимание</a:t>
            </a:r>
            <a:r>
              <a:rPr lang="ru-RU" sz="2000" dirty="0" smtClean="0">
                <a:solidFill>
                  <a:schemeClr val="bg1"/>
                </a:solidFill>
              </a:rPr>
              <a:t>.  Подростки стремятся показать, насколько интересен их внутренний мир и необычны взгляды на жизнь. Чтобы привлечь внимание, используют провокационное поведение, одеваются в слишком броские наряды, наносят выразительный макияж, красят волосы в яркие цвета.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* Перепады настроения</a:t>
            </a:r>
            <a:r>
              <a:rPr lang="ru-RU" sz="2000" dirty="0" smtClean="0">
                <a:solidFill>
                  <a:schemeClr val="bg1"/>
                </a:solidFill>
              </a:rPr>
              <a:t>.  У девочек, как и у мальчиков, гормональные скачки вызывают перепады настроения, раздражительность, вспышки гнева и агрессии.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* Интерес к противоположному полу</a:t>
            </a:r>
            <a:r>
              <a:rPr lang="ru-RU" sz="2000" dirty="0" smtClean="0">
                <a:solidFill>
                  <a:schemeClr val="bg1"/>
                </a:solidFill>
              </a:rPr>
              <a:t>.  В отличие от мальчиков, девочек больше интересует платоническая любовь. Часто в этом возрасте они влюбляются. Если первая любовь оказывается безответной, это может привести к серьезным осложнениям кризиса – замкнутости, депрессии, суицидальным наклонностям.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66"/>
            <a:ext cx="8572560" cy="6789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endParaRPr lang="ru-RU" sz="28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ru-RU" sz="3200" dirty="0" smtClean="0">
                <a:solidFill>
                  <a:schemeClr val="bg1"/>
                </a:solidFill>
              </a:rPr>
              <a:t>Мальчики больше интересуются областью отвлечённого (абстрактные явления, мировоззренческие проблемы, точные науки, систематизация предметов и явлений). Они менее конформны, чем девочки; более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раскованы в поведении, хуже подчиняются общепринятым требованиям.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Поэтому в неблагоприятных средовых условиях у них легче возникает и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труднее корригируется отрицательное отношение к школе.</a:t>
            </a:r>
          </a:p>
          <a:p>
            <a:pPr>
              <a:buNone/>
            </a:pPr>
            <a:endParaRPr lang="ru-RU" sz="2800" dirty="0" smtClean="0">
              <a:solidFill>
                <a:schemeClr val="bg1"/>
              </a:solidFill>
            </a:endParaRPr>
          </a:p>
          <a:p>
            <a:pPr>
              <a:spcBef>
                <a:spcPts val="1100"/>
              </a:spcBef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381000" y="142852"/>
            <a:ext cx="8534400" cy="6434711"/>
          </a:xfrm>
        </p:spPr>
        <p:txBody>
          <a:bodyPr wrap="square">
            <a:spAutoFit/>
          </a:bodyPr>
          <a:lstStyle>
            <a:def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SzPts val="296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defPPr>
            <a:lvl1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SzPts val="2964"/>
              <a:buBlip>
                <a:blip r:embed="rId3"/>
              </a:buBlip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1pPr>
            <a:lvl2pPr marL="742680" marR="0" lvl="1" indent="-28548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ru-RU" sz="28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2pPr>
            <a:lvl3pPr marL="1143000" marR="0" lvl="2" indent="-22860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SzPts val="2223"/>
              <a:buBlip>
                <a:blip r:embed="rId4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ru-RU" sz="24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3pPr>
            <a:lvl4pPr marL="1600199" marR="0" lvl="3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4pPr>
            <a:lvl5pPr marL="2057400" marR="0" lvl="4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5pPr>
            <a:lvl6pPr marL="2057400" marR="0" lvl="5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6pPr>
            <a:lvl7pPr marL="2057400" marR="0" lvl="6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7pPr>
            <a:lvl8pPr marL="2057400" marR="0" lvl="7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8pPr>
            <a:lvl9pPr marL="2057400" marR="0" lvl="8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9pPr>
          </a:lstStyle>
          <a:p>
            <a:pPr algn="just">
              <a:buNone/>
            </a:pPr>
            <a:r>
              <a:rPr sz="4000" smtClean="0"/>
              <a:t> </a:t>
            </a:r>
          </a:p>
          <a:p>
            <a:pPr algn="just">
              <a:buNone/>
            </a:pPr>
            <a:r>
              <a:rPr sz="4000" smtClean="0"/>
              <a:t>	</a:t>
            </a:r>
            <a:r>
              <a:rPr smtClean="0"/>
              <a:t>Так, для девочек характерны более выраженные эмоциональные  восприимчивость и реактивность, более гибкое приспособление к конкретным обстоятельствам, большая конформность поведения,</a:t>
            </a:r>
            <a:br>
              <a:rPr smtClean="0"/>
            </a:br>
            <a:r>
              <a:rPr smtClean="0"/>
              <a:t>склонность апеллировать к суждениям взрослых. </a:t>
            </a:r>
            <a:endParaRPr b="1" smtClean="0">
              <a:latin typeface="" pitchFamily="16"/>
            </a:endParaRPr>
          </a:p>
          <a:p>
            <a:pPr>
              <a:buNone/>
            </a:pPr>
            <a:r>
              <a:rPr sz="4400" smtClean="0"/>
              <a:t> </a:t>
            </a:r>
          </a:p>
          <a:p>
            <a:pPr>
              <a:buNone/>
            </a:pPr>
            <a:endParaRPr sz="44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cf.ppt-online.org/files1/slide/u/usQFxDnqrvwZGlbzIh37K8ty0VCgJaN5cpMjTo69O/slide-1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572559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214290"/>
            <a:ext cx="821537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solidFill>
                  <a:schemeClr val="bg1"/>
                </a:solidFill>
              </a:rPr>
              <a:t>	</a:t>
            </a:r>
            <a:r>
              <a:rPr lang="ru-RU" sz="3200" b="1" dirty="0" err="1" smtClean="0">
                <a:solidFill>
                  <a:schemeClr val="bg1"/>
                </a:solidFill>
              </a:rPr>
              <a:t>Гендер</a:t>
            </a:r>
            <a:r>
              <a:rPr lang="ru-RU" sz="3200" dirty="0" smtClean="0">
                <a:solidFill>
                  <a:schemeClr val="bg1"/>
                </a:solidFill>
              </a:rPr>
              <a:t> – это социальный пол, который определяется манерами человека, особенностями поведения и прочими признаками, характерными для определенного пола.</a:t>
            </a:r>
            <a:r>
              <a:rPr lang="ru-RU" sz="3200" dirty="0" smtClean="0"/>
              <a:t> </a:t>
            </a:r>
          </a:p>
          <a:p>
            <a:pPr algn="just"/>
            <a:r>
              <a:rPr lang="ru-RU" sz="3200" dirty="0" smtClean="0">
                <a:solidFill>
                  <a:schemeClr val="bg1"/>
                </a:solidFill>
              </a:rPr>
              <a:t>	В психологии понятие </a:t>
            </a:r>
            <a:r>
              <a:rPr lang="ru-RU" sz="3200" dirty="0" err="1" smtClean="0">
                <a:solidFill>
                  <a:schemeClr val="bg1"/>
                </a:solidFill>
              </a:rPr>
              <a:t>гендера</a:t>
            </a:r>
            <a:r>
              <a:rPr lang="ru-RU" sz="3200" dirty="0" smtClean="0">
                <a:solidFill>
                  <a:schemeClr val="bg1"/>
                </a:solidFill>
              </a:rPr>
              <a:t> появилось в 1955 году. </a:t>
            </a:r>
            <a:r>
              <a:rPr lang="ru-RU" sz="3200" b="1" dirty="0" smtClean="0">
                <a:solidFill>
                  <a:schemeClr val="bg1"/>
                </a:solidFill>
              </a:rPr>
              <a:t>Его ввёл американский психолог и сексолог Джон Мани</a:t>
            </a:r>
            <a:r>
              <a:rPr lang="ru-RU" sz="3200" dirty="0" smtClean="0">
                <a:solidFill>
                  <a:schemeClr val="bg1"/>
                </a:solidFill>
              </a:rPr>
              <a:t>, посвятивший значительную часть своей профессиональной деятельностью изучению проблем сексуальной и </a:t>
            </a:r>
            <a:r>
              <a:rPr lang="ru-RU" sz="3200" dirty="0" err="1" smtClean="0">
                <a:solidFill>
                  <a:schemeClr val="bg1"/>
                </a:solidFill>
              </a:rPr>
              <a:t>гендерной</a:t>
            </a:r>
            <a:r>
              <a:rPr lang="ru-RU" sz="3200" dirty="0" smtClean="0">
                <a:solidFill>
                  <a:schemeClr val="bg1"/>
                </a:solidFill>
              </a:rPr>
              <a:t> идентичности.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381000" y="0"/>
            <a:ext cx="8534400" cy="9815124"/>
          </a:xfrm>
        </p:spPr>
        <p:txBody>
          <a:bodyPr wrap="square">
            <a:spAutoFit/>
          </a:bodyPr>
          <a:lstStyle>
            <a:def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SzPts val="296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defPPr>
            <a:lvl1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SzPts val="2964"/>
              <a:buBlip>
                <a:blip r:embed="rId3"/>
              </a:buBlip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1pPr>
            <a:lvl2pPr marL="742680" marR="0" lvl="1" indent="-28548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ru-RU" sz="28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2pPr>
            <a:lvl3pPr marL="1143000" marR="0" lvl="2" indent="-22860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SzPts val="2223"/>
              <a:buBlip>
                <a:blip r:embed="rId4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ru-RU" sz="24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3pPr>
            <a:lvl4pPr marL="1600199" marR="0" lvl="3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4pPr>
            <a:lvl5pPr marL="2057400" marR="0" lvl="4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5pPr>
            <a:lvl6pPr marL="2057400" marR="0" lvl="5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6pPr>
            <a:lvl7pPr marL="2057400" marR="0" lvl="6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7pPr>
            <a:lvl8pPr marL="2057400" marR="0" lvl="7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8pPr>
            <a:lvl9pPr marL="2057400" marR="0" lvl="8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9pPr>
          </a:lstStyle>
          <a:p>
            <a:pPr algn="just" eaLnBrk="1" fontAlgn="auto">
              <a:spcBef>
                <a:spcPts val="1100"/>
              </a:spcBef>
              <a:buFontTx/>
              <a:buNone/>
              <a:defRPr/>
            </a:pPr>
            <a:r>
              <a:rPr lang="en-US" sz="4400" b="1" dirty="0" smtClean="0">
                <a:latin typeface="" pitchFamily="16"/>
              </a:rPr>
              <a:t>  </a:t>
            </a:r>
            <a:r>
              <a:rPr sz="3600" b="1" smtClean="0"/>
              <a:t>Что такое девиантное поведение?</a:t>
            </a:r>
            <a:r>
              <a:rPr sz="4400" b="1" smtClean="0"/>
              <a:t/>
            </a:r>
            <a:br>
              <a:rPr sz="4400" b="1" smtClean="0"/>
            </a:br>
            <a:r>
              <a:rPr sz="4400" b="1" smtClean="0"/>
              <a:t>	</a:t>
            </a:r>
            <a:r>
              <a:rPr b="1" smtClean="0"/>
              <a:t>Девиантное поведение </a:t>
            </a:r>
            <a:r>
              <a:rPr smtClean="0"/>
              <a:t>– это поведение, отклоняющееся от норм и стандартов, принятых обществом: правовых, моральных, возрастных,           этнических и др.</a:t>
            </a:r>
          </a:p>
          <a:p>
            <a:pPr algn="just">
              <a:buNone/>
            </a:pPr>
            <a:r>
              <a:rPr smtClean="0"/>
              <a:t>      Девиантное поведение разрушительно, оно причиняет ущерб другим людям или самой личности, характеризуется систематичностью и вызывает социальную изоляцию и общественное осуждение.</a:t>
            </a:r>
            <a:br>
              <a:rPr smtClean="0"/>
            </a:br>
            <a:r>
              <a:rPr smtClean="0"/>
              <a:t> </a:t>
            </a:r>
            <a:endParaRPr smtClean="0">
              <a:latin typeface="" pitchFamily="16"/>
            </a:endParaRPr>
          </a:p>
          <a:p>
            <a:pPr>
              <a:buNone/>
            </a:pPr>
            <a:r>
              <a:rPr u="sng" smtClean="0"/>
              <a:t> </a:t>
            </a:r>
            <a:endParaRPr smtClean="0"/>
          </a:p>
          <a:p>
            <a:pPr algn="ctr" eaLnBrk="1" fontAlgn="auto">
              <a:spcBef>
                <a:spcPts val="1100"/>
              </a:spcBef>
              <a:buFontTx/>
              <a:buNone/>
              <a:defRPr/>
            </a:pPr>
            <a:endParaRPr smtClean="0"/>
          </a:p>
          <a:p>
            <a:pPr algn="ctr" eaLnBrk="1" fontAlgn="auto">
              <a:spcBef>
                <a:spcPts val="1100"/>
              </a:spcBef>
              <a:buFontTx/>
              <a:buNone/>
              <a:defRPr/>
            </a:pPr>
            <a:r>
              <a:rPr smtClean="0"/>
              <a:t/>
            </a:r>
            <a:br>
              <a:rPr smtClean="0"/>
            </a:br>
            <a:endParaRPr dirty="0" smtClean="0">
              <a:latin typeface="" pitchFamily="16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00043"/>
            <a:ext cx="807249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Признаки </a:t>
            </a:r>
            <a:r>
              <a:rPr lang="ru-RU" sz="3200" b="1" dirty="0" err="1" smtClean="0">
                <a:solidFill>
                  <a:schemeClr val="bg1"/>
                </a:solidFill>
              </a:rPr>
              <a:t>девиантного</a:t>
            </a:r>
            <a:r>
              <a:rPr lang="ru-RU" sz="3200" b="1" dirty="0" smtClean="0">
                <a:solidFill>
                  <a:schemeClr val="bg1"/>
                </a:solidFill>
              </a:rPr>
              <a:t> поведения: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 1. Отклонение от социальных стандартов.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 2. Обязательное порицание со стороны общественности.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3. </a:t>
            </a:r>
            <a:r>
              <a:rPr lang="ru-RU" sz="2800" dirty="0" err="1" smtClean="0">
                <a:solidFill>
                  <a:schemeClr val="bg1"/>
                </a:solidFill>
              </a:rPr>
              <a:t>Деструктивность</a:t>
            </a:r>
            <a:r>
              <a:rPr lang="ru-RU" sz="2800" dirty="0" smtClean="0">
                <a:solidFill>
                  <a:schemeClr val="bg1"/>
                </a:solidFill>
              </a:rPr>
              <a:t>. Выражается в возможности наносить ощутимый урон личности либо окружающим людям.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4. Регулярно повторяющиеся действия (многократные).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 5. Социальная </a:t>
            </a:r>
            <a:r>
              <a:rPr lang="ru-RU" sz="2800" dirty="0" err="1" smtClean="0">
                <a:solidFill>
                  <a:schemeClr val="bg1"/>
                </a:solidFill>
              </a:rPr>
              <a:t>дезадаптация</a:t>
            </a:r>
            <a:r>
              <a:rPr lang="ru-RU" sz="2800" dirty="0" smtClean="0">
                <a:solidFill>
                  <a:schemeClr val="bg1"/>
                </a:solidFill>
              </a:rPr>
              <a:t>.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642918"/>
            <a:ext cx="878687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 smtClean="0">
              <a:solidFill>
                <a:schemeClr val="bg1"/>
              </a:solidFill>
            </a:endParaRPr>
          </a:p>
          <a:p>
            <a:pPr algn="ctr"/>
            <a:endParaRPr lang="ru-RU" sz="3200" dirty="0" smtClean="0">
              <a:solidFill>
                <a:schemeClr val="bg1"/>
              </a:solidFill>
            </a:endParaRPr>
          </a:p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Причины </a:t>
            </a:r>
            <a:r>
              <a:rPr lang="ru-RU" sz="4400" dirty="0" err="1" smtClean="0">
                <a:solidFill>
                  <a:schemeClr val="bg1"/>
                </a:solidFill>
              </a:rPr>
              <a:t>девиантного</a:t>
            </a:r>
            <a:r>
              <a:rPr lang="ru-RU" sz="4400" dirty="0" smtClean="0">
                <a:solidFill>
                  <a:schemeClr val="bg1"/>
                </a:solidFill>
              </a:rPr>
              <a:t> поведения:</a:t>
            </a:r>
          </a:p>
          <a:p>
            <a:pPr algn="ctr"/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4000" dirty="0" smtClean="0">
                <a:solidFill>
                  <a:schemeClr val="bg1"/>
                </a:solidFill>
              </a:rPr>
              <a:t>-   Биологические            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 -   Психологические                 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 -   Социально  - психологические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381000" y="304800"/>
            <a:ext cx="8534400" cy="771623"/>
          </a:xfrm>
        </p:spPr>
        <p:txBody>
          <a:bodyPr wrap="square">
            <a:spAutoFit/>
          </a:bodyPr>
          <a:lstStyle>
            <a:def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SzPts val="296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defPPr>
            <a:lvl1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SzPts val="2964"/>
              <a:buBlip>
                <a:blip r:embed="rId3"/>
              </a:buBlip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1pPr>
            <a:lvl2pPr marL="742680" marR="0" lvl="1" indent="-28548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ru-RU" sz="28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2pPr>
            <a:lvl3pPr marL="1143000" marR="0" lvl="2" indent="-22860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SzPts val="2223"/>
              <a:buBlip>
                <a:blip r:embed="rId4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ru-RU" sz="24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3pPr>
            <a:lvl4pPr marL="1600199" marR="0" lvl="3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4pPr>
            <a:lvl5pPr marL="2057400" marR="0" lvl="4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5pPr>
            <a:lvl6pPr marL="2057400" marR="0" lvl="5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6pPr>
            <a:lvl7pPr marL="2057400" marR="0" lvl="6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7pPr>
            <a:lvl8pPr marL="2057400" marR="0" lvl="7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8pPr>
            <a:lvl9pPr marL="2057400" marR="0" lvl="8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9pPr>
          </a:lstStyle>
          <a:p>
            <a:pPr>
              <a:buNone/>
            </a:pPr>
            <a:r>
              <a:rPr lang="en-US" sz="4400" b="1" dirty="0" smtClean="0">
                <a:latin typeface="" pitchFamily="16"/>
              </a:rPr>
              <a:t> </a:t>
            </a:r>
            <a:endParaRPr sz="280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335846"/>
            <a:ext cx="842968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ДЕВИАНТНОЕ ПОВЕДЕНИЕ В ПОДРОСТКОВОМ ВОЗРАСТЕ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Подростковый период </a:t>
            </a:r>
            <a:r>
              <a:rPr lang="ru-RU" sz="2800" dirty="0" smtClean="0">
                <a:solidFill>
                  <a:schemeClr val="bg1"/>
                </a:solidFill>
              </a:rPr>
              <a:t>– </a:t>
            </a:r>
            <a:r>
              <a:rPr lang="ru-RU" sz="2800" dirty="0" err="1" smtClean="0">
                <a:solidFill>
                  <a:schemeClr val="bg1"/>
                </a:solidFill>
              </a:rPr>
              <a:t>период</a:t>
            </a:r>
            <a:r>
              <a:rPr lang="ru-RU" sz="2800" dirty="0" smtClean="0">
                <a:solidFill>
                  <a:schemeClr val="bg1"/>
                </a:solidFill>
              </a:rPr>
              <a:t> завершения детства, вырастания из него, переходный от детства к взрослости.  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У подростков отчётливо выражен совокупный процесс биологических и психологических изменений, активно развиваются все психические сферы. Порой сильные эмоции при определённых обстоятельствах подвергают подростка проявить деструктивную импульсивность в поведении, что может привести к агрессивным асоциальным и </a:t>
            </a:r>
            <a:r>
              <a:rPr lang="ru-RU" sz="2800" dirty="0" err="1" smtClean="0">
                <a:solidFill>
                  <a:schemeClr val="bg1"/>
                </a:solidFill>
              </a:rPr>
              <a:t>аутоагрессивным</a:t>
            </a:r>
            <a:r>
              <a:rPr lang="ru-RU" sz="2800" dirty="0" smtClean="0">
                <a:solidFill>
                  <a:schemeClr val="bg1"/>
                </a:solidFill>
              </a:rPr>
              <a:t> актам.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142852"/>
            <a:ext cx="8929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Три основные группы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отклоняющегося поведения: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857365"/>
            <a:ext cx="257176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solidFill>
                <a:schemeClr val="bg1"/>
              </a:solidFill>
            </a:endParaRPr>
          </a:p>
          <a:p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Это поведение,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выражающееся в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уклонении от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выполнения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морально –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нравственных норм,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непосредственно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угрожающее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благополучию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межличностных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отношений.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071547"/>
            <a:ext cx="22145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   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Асоциальное</a:t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поведение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43240" y="1142984"/>
            <a:ext cx="25717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Антисоциальное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поведение</a:t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делинквентное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43240" y="2571744"/>
            <a:ext cx="24288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Антиобщественное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противоправное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поведение человека,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воплощённое в его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проступках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(действиях или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бездействии),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наносящих вред как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отдельным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гражданам, так и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обществу в целом.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72198" y="1285860"/>
            <a:ext cx="307180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Аутодиструктивное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саморазрушительное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поведение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00760" y="3000372"/>
            <a:ext cx="31432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Поведение,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отклоняющееся от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медицинских и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психологических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норм, угрожающее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целостности и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развитию самой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личности.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42853"/>
            <a:ext cx="87154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формы подростковой</a:t>
            </a:r>
            <a:b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девиации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1" y="2000240"/>
            <a:ext cx="22860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Алкоголизм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28992" y="2143116"/>
            <a:ext cx="2643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Преступность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388" y="1857365"/>
            <a:ext cx="27146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Агрессивное</a:t>
            </a:r>
            <a:b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поведение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3714752"/>
            <a:ext cx="28575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Суицидальное</a:t>
            </a:r>
            <a:b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поведение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43306" y="3929066"/>
            <a:ext cx="24288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Наркомания 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43702" y="3857628"/>
            <a:ext cx="25002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Токсикомания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381000" y="928670"/>
            <a:ext cx="8534400" cy="5306197"/>
          </a:xfrm>
        </p:spPr>
        <p:txBody>
          <a:bodyPr wrap="square">
            <a:spAutoFit/>
          </a:bodyPr>
          <a:lstStyle>
            <a:def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SzPts val="296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defPPr>
            <a:lvl1pPr marL="342720" marR="0" lvl="0" indent="-34272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SzPts val="2964"/>
              <a:buBlip>
                <a:blip r:embed="rId3"/>
              </a:buBlip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ru-RU" sz="32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1pPr>
            <a:lvl2pPr marL="742680" marR="0" lvl="1" indent="-285480" algn="l" rtl="0" hangingPunct="1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ru-RU" sz="28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2pPr>
            <a:lvl3pPr marL="1143000" marR="0" lvl="2" indent="-22860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SzPts val="2223"/>
              <a:buBlip>
                <a:blip r:embed="rId4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ru-RU" sz="24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3pPr>
            <a:lvl4pPr marL="1600199" marR="0" lvl="3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4pPr>
            <a:lvl5pPr marL="2057400" marR="0" lvl="4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5pPr>
            <a:lvl6pPr marL="2057400" marR="0" lvl="5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6pPr>
            <a:lvl7pPr marL="2057400" marR="0" lvl="6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7pPr>
            <a:lvl8pPr marL="2057400" marR="0" lvl="7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8pPr>
            <a:lvl9pPr marL="2057400" marR="0" lvl="8" indent="-22860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1850"/>
              <a:buBlip>
                <a:blip r:embed="rId5"/>
              </a:buBlip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ru-RU" sz="20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2"/>
                <a:ea typeface="Microsoft YaHei" pitchFamily="2"/>
                <a:cs typeface="Mangal" pitchFamily="2"/>
              </a:defRPr>
            </a:lvl9pPr>
          </a:lstStyle>
          <a:p>
            <a:pPr algn="just">
              <a:buNone/>
            </a:pPr>
            <a:r>
              <a:rPr lang="en-US" sz="4400" b="1" dirty="0" smtClean="0">
                <a:latin typeface="" pitchFamily="16"/>
              </a:rPr>
              <a:t> </a:t>
            </a:r>
            <a:r>
              <a:rPr smtClean="0"/>
              <a:t> В подростковый период происходит интенсивное усвоение стереотипов поведения, связанных с осознанием своей половой принадлежности. Закрепляются особенности восприятия,</a:t>
            </a:r>
            <a:br>
              <a:rPr smtClean="0"/>
            </a:br>
            <a:r>
              <a:rPr smtClean="0"/>
              <a:t>интеллектуальной направленности, личностных установок, эмоциональной сферы, отличающие подростков-девочек от подростков-мальчиков.</a:t>
            </a:r>
          </a:p>
          <a:p>
            <a:pPr algn="just">
              <a:buNone/>
            </a:pPr>
            <a:r>
              <a:rPr smtClean="0"/>
              <a:t> </a:t>
            </a:r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2794</TotalTime>
  <Words>654</Words>
  <Application>Microsoft Office PowerPoint</Application>
  <PresentationFormat>Экран (4:3)</PresentationFormat>
  <Paragraphs>97</Paragraphs>
  <Slides>16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Обычный</vt:lpstr>
      <vt:lpstr>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 Гендерные особенности подростков:</vt:lpstr>
      <vt:lpstr> 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Администратор</dc:creator>
  <cp:lastModifiedBy>Работа</cp:lastModifiedBy>
  <cp:revision>216</cp:revision>
  <dcterms:modified xsi:type="dcterms:W3CDTF">2022-11-28T10:07:12Z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</Properties>
</file>