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6" r:id="rId4"/>
    <p:sldId id="267" r:id="rId5"/>
    <p:sldId id="272" r:id="rId6"/>
    <p:sldId id="273" r:id="rId7"/>
    <p:sldId id="268" r:id="rId8"/>
    <p:sldId id="269" r:id="rId9"/>
    <p:sldId id="257" r:id="rId10"/>
    <p:sldId id="261" r:id="rId11"/>
    <p:sldId id="270" r:id="rId12"/>
    <p:sldId id="271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8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3"/>
            <a:ext cx="7128792" cy="2872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solidFill>
                  <a:schemeClr val="bg1"/>
                </a:solidFill>
              </a:rPr>
              <a:t>Результаты СПТ </a:t>
            </a:r>
          </a:p>
          <a:p>
            <a:pPr algn="ctr"/>
            <a:r>
              <a:rPr lang="ru-RU" sz="3600" cap="none" spc="50" dirty="0" smtClean="0">
                <a:ln w="11430"/>
                <a:solidFill>
                  <a:schemeClr val="bg1"/>
                </a:solidFill>
              </a:rPr>
              <a:t>как основа системной работы </a:t>
            </a:r>
          </a:p>
          <a:p>
            <a:pPr algn="ctr"/>
            <a:r>
              <a:rPr lang="ru-RU" sz="3600" cap="none" spc="50" dirty="0" smtClean="0">
                <a:ln w="11430"/>
                <a:solidFill>
                  <a:schemeClr val="bg1"/>
                </a:solidFill>
              </a:rPr>
              <a:t>с обучающимися риска деструктивного поведения</a:t>
            </a:r>
            <a:r>
              <a:rPr lang="ru-RU" sz="3200" cap="none" spc="50" dirty="0" smtClean="0">
                <a:ln w="11430"/>
                <a:solidFill>
                  <a:schemeClr val="bg1"/>
                </a:solidFill>
              </a:rPr>
              <a:t/>
            </a:r>
            <a:br>
              <a:rPr lang="ru-RU" sz="3200" cap="none" spc="50" dirty="0" smtClean="0">
                <a:ln w="11430"/>
                <a:solidFill>
                  <a:schemeClr val="bg1"/>
                </a:solidFill>
              </a:rPr>
            </a:br>
            <a:endParaRPr lang="ru-RU" sz="3200" cap="none" spc="50" dirty="0">
              <a:ln w="11430"/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73016"/>
            <a:ext cx="7776864" cy="2232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1470"/>
              </a:spcBef>
            </a:pPr>
            <a:endParaRPr lang="ru" sz="2000" b="1" dirty="0" smtClean="0">
              <a:latin typeface="Times New Roman"/>
            </a:endParaRPr>
          </a:p>
          <a:p>
            <a:pPr indent="0" algn="ctr">
              <a:lnSpc>
                <a:spcPts val="2400"/>
              </a:lnSpc>
              <a:spcBef>
                <a:spcPts val="1470"/>
              </a:spcBef>
            </a:pPr>
            <a:endParaRPr lang="ru" sz="2000" b="1" dirty="0" smtClean="0">
              <a:latin typeface="Times New Roman"/>
            </a:endParaRPr>
          </a:p>
          <a:p>
            <a:pPr indent="0" algn="ctr">
              <a:lnSpc>
                <a:spcPts val="2400"/>
              </a:lnSpc>
              <a:spcBef>
                <a:spcPts val="1470"/>
              </a:spcBef>
            </a:pPr>
            <a:r>
              <a:rPr lang="ru" sz="2000" b="1" dirty="0" smtClean="0">
                <a:latin typeface="Times New Roman"/>
              </a:rPr>
              <a:t>Сергацков Александр Владимирович</a:t>
            </a:r>
          </a:p>
          <a:p>
            <a:pPr indent="0" algn="ctr">
              <a:lnSpc>
                <a:spcPts val="2400"/>
              </a:lnSpc>
              <a:spcBef>
                <a:spcPts val="1470"/>
              </a:spcBef>
            </a:pPr>
            <a:r>
              <a:rPr lang="ru" sz="2000" b="1" dirty="0" smtClean="0">
                <a:latin typeface="Times New Roman"/>
              </a:rPr>
              <a:t>старший </a:t>
            </a:r>
            <a:r>
              <a:rPr lang="ru-RU" sz="2000" b="1" dirty="0">
                <a:latin typeface="Times New Roman"/>
              </a:rPr>
              <a:t>м</a:t>
            </a:r>
            <a:r>
              <a:rPr lang="ru" sz="2000" b="1" dirty="0" smtClean="0">
                <a:latin typeface="Times New Roman"/>
              </a:rPr>
              <a:t>етодист ППМС центра Пензенской области</a:t>
            </a:r>
            <a:endParaRPr lang="ru" sz="20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22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68863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>
                <a:solidFill>
                  <a:schemeClr val="tx1"/>
                </a:solidFill>
              </a:rPr>
              <a:t>Алгоритм изучения и использования результатов </a:t>
            </a:r>
            <a:r>
              <a:rPr lang="ru-RU" sz="4500" b="1" dirty="0" smtClean="0">
                <a:solidFill>
                  <a:schemeClr val="tx1"/>
                </a:solidFill>
              </a:rPr>
              <a:t>СПТ</a:t>
            </a:r>
            <a:endParaRPr lang="ru-RU" sz="45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>
                <a:solidFill>
                  <a:schemeClr val="tx1"/>
                </a:solidFill>
              </a:rPr>
              <a:t> для выявления групп риска деструктивного поведения в </a:t>
            </a:r>
            <a:r>
              <a:rPr lang="ru-RU" sz="4500" b="1" dirty="0" smtClean="0">
                <a:solidFill>
                  <a:schemeClr val="tx1"/>
                </a:solidFill>
              </a:rPr>
              <a:t>ОО: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300" b="1" dirty="0">
              <a:solidFill>
                <a:schemeClr val="tx1"/>
              </a:solidFill>
            </a:endParaRP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b="1" dirty="0">
                <a:solidFill>
                  <a:schemeClr val="tx1"/>
                </a:solidFill>
              </a:rPr>
              <a:t>1.</a:t>
            </a:r>
            <a:r>
              <a:rPr lang="ru-RU" sz="3500" dirty="0">
                <a:solidFill>
                  <a:schemeClr val="tx1"/>
                </a:solidFill>
              </a:rPr>
              <a:t>	Анализ профиля каждого обучающегося по классам. 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b="1" dirty="0">
                <a:solidFill>
                  <a:schemeClr val="tx1"/>
                </a:solidFill>
              </a:rPr>
              <a:t>2.</a:t>
            </a:r>
            <a:r>
              <a:rPr lang="ru-RU" sz="3500" dirty="0">
                <a:solidFill>
                  <a:schemeClr val="tx1"/>
                </a:solidFill>
              </a:rPr>
              <a:t>	Выявление обучающихся, относящихся к высокому и высочайшему риску возможного </a:t>
            </a:r>
            <a:r>
              <a:rPr lang="ru-RU" sz="3500" dirty="0" smtClean="0">
                <a:solidFill>
                  <a:schemeClr val="tx1"/>
                </a:solidFill>
              </a:rPr>
              <a:t>рискового</a:t>
            </a:r>
            <a:br>
              <a:rPr lang="ru-RU" sz="3500" dirty="0" smtClean="0">
                <a:solidFill>
                  <a:schemeClr val="tx1"/>
                </a:solidFill>
              </a:rPr>
            </a:br>
            <a:r>
              <a:rPr lang="ru-RU" sz="3500" dirty="0" smtClean="0">
                <a:solidFill>
                  <a:schemeClr val="tx1"/>
                </a:solidFill>
              </a:rPr>
              <a:t>(</a:t>
            </a:r>
            <a:r>
              <a:rPr lang="ru-RU" sz="3500" dirty="0">
                <a:solidFill>
                  <a:schemeClr val="tx1"/>
                </a:solidFill>
              </a:rPr>
              <a:t>в том числе аддиктивного) поведения.    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b="1" dirty="0">
                <a:solidFill>
                  <a:schemeClr val="tx1"/>
                </a:solidFill>
              </a:rPr>
              <a:t>3.	</a:t>
            </a:r>
            <a:r>
              <a:rPr lang="ru-RU" sz="3500" dirty="0">
                <a:solidFill>
                  <a:schemeClr val="tx1"/>
                </a:solidFill>
              </a:rPr>
              <a:t>Выявление обучающихся, имеющих риск возможного суицидального </a:t>
            </a:r>
            <a:r>
              <a:rPr lang="ru-RU" sz="3500" dirty="0" smtClean="0">
                <a:solidFill>
                  <a:schemeClr val="tx1"/>
                </a:solidFill>
              </a:rPr>
              <a:t>поведения.</a:t>
            </a:r>
            <a:endParaRPr lang="ru-RU" sz="3500" dirty="0">
              <a:solidFill>
                <a:schemeClr val="tx1"/>
              </a:solidFill>
            </a:endParaRP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b="1" dirty="0">
                <a:solidFill>
                  <a:schemeClr val="tx1"/>
                </a:solidFill>
              </a:rPr>
              <a:t>4.</a:t>
            </a:r>
            <a:r>
              <a:rPr lang="ru-RU" sz="3500" dirty="0">
                <a:solidFill>
                  <a:schemeClr val="tx1"/>
                </a:solidFill>
              </a:rPr>
              <a:t> Проведение углубленной психодиагностической работы с обучающимися, выявленными в </a:t>
            </a:r>
            <a:r>
              <a:rPr lang="ru-RU" sz="3500" dirty="0" smtClean="0">
                <a:solidFill>
                  <a:schemeClr val="tx1"/>
                </a:solidFill>
              </a:rPr>
              <a:t>ОО</a:t>
            </a:r>
            <a:br>
              <a:rPr lang="ru-RU" sz="3500" dirty="0" smtClean="0">
                <a:solidFill>
                  <a:schemeClr val="tx1"/>
                </a:solidFill>
              </a:rPr>
            </a:br>
            <a:r>
              <a:rPr lang="ru-RU" sz="3500" dirty="0" smtClean="0">
                <a:solidFill>
                  <a:schemeClr val="tx1"/>
                </a:solidFill>
              </a:rPr>
              <a:t>в </a:t>
            </a:r>
            <a:r>
              <a:rPr lang="ru-RU" sz="3500" dirty="0">
                <a:solidFill>
                  <a:schemeClr val="tx1"/>
                </a:solidFill>
              </a:rPr>
              <a:t>ходе работы, указанной в </a:t>
            </a:r>
            <a:r>
              <a:rPr lang="ru-RU" sz="3500" dirty="0" err="1" smtClean="0">
                <a:solidFill>
                  <a:schemeClr val="tx1"/>
                </a:solidFill>
              </a:rPr>
              <a:t>пп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>
                <a:solidFill>
                  <a:schemeClr val="tx1"/>
                </a:solidFill>
              </a:rPr>
              <a:t>2 – 3.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b="1" dirty="0">
                <a:solidFill>
                  <a:schemeClr val="tx1"/>
                </a:solidFill>
              </a:rPr>
              <a:t>5.</a:t>
            </a:r>
            <a:r>
              <a:rPr lang="ru-RU" sz="3500" dirty="0">
                <a:solidFill>
                  <a:schemeClr val="tx1"/>
                </a:solidFill>
              </a:rPr>
              <a:t> Проведение анализа результатов СПТ и углубленной психодиагностики должно </a:t>
            </a:r>
            <a:r>
              <a:rPr lang="ru-RU" sz="3500" dirty="0" smtClean="0">
                <a:solidFill>
                  <a:schemeClr val="tx1"/>
                </a:solidFill>
              </a:rPr>
              <a:t>сочетаться</a:t>
            </a:r>
            <a:br>
              <a:rPr lang="ru-RU" sz="3500" dirty="0" smtClean="0">
                <a:solidFill>
                  <a:schemeClr val="tx1"/>
                </a:solidFill>
              </a:rPr>
            </a:br>
            <a:r>
              <a:rPr lang="ru-RU" sz="3500" dirty="0" smtClean="0">
                <a:solidFill>
                  <a:schemeClr val="tx1"/>
                </a:solidFill>
              </a:rPr>
              <a:t>с </a:t>
            </a:r>
            <a:r>
              <a:rPr lang="ru-RU" sz="3500" dirty="0">
                <a:solidFill>
                  <a:schemeClr val="tx1"/>
                </a:solidFill>
              </a:rPr>
              <a:t>психолого-педагогическим наблюдением за поведением обучающихся со стороны классных руководителей, педагогов ОО, являющимся главным педагогическим методом выявления деструктивных рисков.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b="1" dirty="0">
                <a:solidFill>
                  <a:schemeClr val="tx1"/>
                </a:solidFill>
              </a:rPr>
              <a:t>6.</a:t>
            </a:r>
            <a:r>
              <a:rPr lang="ru-RU" sz="3500" dirty="0">
                <a:solidFill>
                  <a:schemeClr val="tx1"/>
                </a:solidFill>
              </a:rPr>
              <a:t> На основании всей проведенной диагностики и психолого-педагогических наблюдений ОО может определить группы риска следующих основных видов деструктивного поведения: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dirty="0" smtClean="0">
                <a:solidFill>
                  <a:schemeClr val="tx1"/>
                </a:solidFill>
              </a:rPr>
              <a:t>1) </a:t>
            </a:r>
            <a:r>
              <a:rPr lang="ru-RU" sz="3500" dirty="0">
                <a:solidFill>
                  <a:schemeClr val="tx1"/>
                </a:solidFill>
              </a:rPr>
              <a:t>группа риска аддиктивного поведения;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dirty="0" smtClean="0">
                <a:solidFill>
                  <a:schemeClr val="tx1"/>
                </a:solidFill>
              </a:rPr>
              <a:t>2) </a:t>
            </a:r>
            <a:r>
              <a:rPr lang="ru-RU" sz="3500" dirty="0">
                <a:solidFill>
                  <a:schemeClr val="tx1"/>
                </a:solidFill>
              </a:rPr>
              <a:t>группа риска суицидального поведения;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dirty="0" smtClean="0">
                <a:solidFill>
                  <a:schemeClr val="tx1"/>
                </a:solidFill>
              </a:rPr>
              <a:t>3) </a:t>
            </a:r>
            <a:r>
              <a:rPr lang="ru-RU" sz="3500" dirty="0">
                <a:solidFill>
                  <a:schemeClr val="tx1"/>
                </a:solidFill>
              </a:rPr>
              <a:t>группа риска агрессивного поведения;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500" dirty="0" smtClean="0">
                <a:solidFill>
                  <a:schemeClr val="tx1"/>
                </a:solidFill>
              </a:rPr>
              <a:t>4) группа </a:t>
            </a:r>
            <a:r>
              <a:rPr lang="ru-RU" sz="3500" dirty="0">
                <a:solidFill>
                  <a:schemeClr val="tx1"/>
                </a:solidFill>
              </a:rPr>
              <a:t>риска делинквентного поведения.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000" dirty="0">
                <a:solidFill>
                  <a:schemeClr val="tx1"/>
                </a:solidFill>
              </a:rPr>
              <a:t>(Возможны и другие группы риска, если выявляются обучающиеся, имеющие этот возможный риск. (Например</a:t>
            </a:r>
            <a:r>
              <a:rPr lang="ru-RU" sz="3000" dirty="0" smtClean="0">
                <a:solidFill>
                  <a:schemeClr val="tx1"/>
                </a:solidFill>
              </a:rPr>
              <a:t>,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риск </a:t>
            </a:r>
            <a:r>
              <a:rPr lang="ru-RU" sz="3000" dirty="0">
                <a:solidFill>
                  <a:schemeClr val="tx1"/>
                </a:solidFill>
              </a:rPr>
              <a:t>экстремистского поведения, риск, связанный с участием в фанатских группировках, А.У.Е.-сообществах и др</a:t>
            </a:r>
            <a:r>
              <a:rPr lang="ru-RU" sz="3000" dirty="0" smtClean="0">
                <a:solidFill>
                  <a:schemeClr val="tx1"/>
                </a:solidFill>
              </a:rPr>
              <a:t>.))</a:t>
            </a:r>
            <a:endParaRPr lang="ru-RU" sz="3000" dirty="0">
              <a:solidFill>
                <a:schemeClr val="tx1"/>
              </a:solidFill>
            </a:endParaRPr>
          </a:p>
          <a:p>
            <a:pPr marL="0" indent="266700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000" b="1" dirty="0">
                <a:solidFill>
                  <a:schemeClr val="tx1"/>
                </a:solidFill>
              </a:rPr>
              <a:t>На обучающихся, отнесенных к группам риска деструктивного поведения, в ОО ведется индивидуальный план (маршрут) социализации (ИМСО), в котором фиксируется вся проделанная с конкретным обучающимся группы риска </a:t>
            </a:r>
            <a:r>
              <a:rPr lang="ru-RU" sz="3000" b="1" dirty="0" smtClean="0">
                <a:solidFill>
                  <a:schemeClr val="tx1"/>
                </a:solidFill>
              </a:rPr>
              <a:t>работа.</a:t>
            </a:r>
          </a:p>
          <a:p>
            <a:pPr marL="0" indent="266700">
              <a:lnSpc>
                <a:spcPct val="120000"/>
              </a:lnSpc>
              <a:spcBef>
                <a:spcPts val="0"/>
              </a:spcBef>
              <a:buNone/>
              <a:tabLst>
                <a:tab pos="355600" algn="l"/>
                <a:tab pos="444500" algn="l"/>
              </a:tabLst>
            </a:pPr>
            <a:r>
              <a:rPr lang="ru-RU" sz="3000" b="1" dirty="0" smtClean="0">
                <a:solidFill>
                  <a:schemeClr val="tx1"/>
                </a:solidFill>
              </a:rPr>
              <a:t>Деятельность </a:t>
            </a:r>
            <a:r>
              <a:rPr lang="ru-RU" sz="3000" b="1" dirty="0">
                <a:solidFill>
                  <a:schemeClr val="tx1"/>
                </a:solidFill>
              </a:rPr>
              <a:t>ОО по выявлению и работе с группами риска должна быть сферой постоянного внимания и контроля со стороны администрации ОО, Совета профилактики школы или психолого-педагогического консилиума</a:t>
            </a:r>
            <a:r>
              <a:rPr lang="ru-RU" sz="3000" b="1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7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Особенности личности подростков, склонных к различным формам рискового (в том числе аддиктивного) поведения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 </a:t>
            </a:r>
            <a:r>
              <a:rPr lang="ru-RU" b="1" dirty="0" smtClean="0"/>
              <a:t>Личность склонная к несоблюдению социальных норм поведения;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 Социальная среда воспринимается как враждебная;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 Повышенная импульсивность и слабость самоконтроля.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66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1700" b="1" dirty="0"/>
              <a:t>Проанализировано 962 </a:t>
            </a:r>
            <a:r>
              <a:rPr lang="ru-RU" sz="1700" b="1" dirty="0" smtClean="0"/>
              <a:t>анкеты школьников </a:t>
            </a:r>
            <a:r>
              <a:rPr lang="ru-RU" sz="1700" b="1" dirty="0"/>
              <a:t>с высочайшей вероятностью рискового  </a:t>
            </a:r>
            <a:r>
              <a:rPr lang="ru-RU" sz="1700" b="1" dirty="0" smtClean="0"/>
              <a:t>(</a:t>
            </a:r>
            <a:r>
              <a:rPr lang="ru-RU" sz="1700" b="1" dirty="0"/>
              <a:t>в том числе аддиктивного) </a:t>
            </a:r>
            <a:r>
              <a:rPr lang="ru-RU" sz="1700" b="1" dirty="0" smtClean="0"/>
              <a:t>поведения</a:t>
            </a:r>
          </a:p>
          <a:p>
            <a:pPr marL="0" indent="0" algn="ctr">
              <a:buNone/>
            </a:pPr>
            <a:endParaRPr lang="ru-RU" sz="1700" b="1" dirty="0" smtClean="0"/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b="1" dirty="0">
                <a:solidFill>
                  <a:srgbClr val="AD0101"/>
                </a:solidFill>
              </a:rPr>
              <a:t>Психологический портрет обучающегося с высочайшей вероятностью </a:t>
            </a:r>
            <a:r>
              <a:rPr lang="ru-RU" b="1">
                <a:solidFill>
                  <a:srgbClr val="AD0101"/>
                </a:solidFill>
              </a:rPr>
              <a:t>рискового </a:t>
            </a:r>
            <a:r>
              <a:rPr lang="ru-RU" b="1" smtClean="0">
                <a:solidFill>
                  <a:srgbClr val="AD0101"/>
                </a:solidFill>
              </a:rPr>
              <a:t>поведения:</a:t>
            </a:r>
            <a:endParaRPr lang="ru-RU" b="1" dirty="0">
              <a:solidFill>
                <a:srgbClr val="AD0101"/>
              </a:solidFill>
            </a:endParaRPr>
          </a:p>
          <a:p>
            <a:pPr marL="0" indent="0" algn="ctr">
              <a:buNone/>
            </a:pPr>
            <a:endParaRPr lang="ru-RU" sz="1700" b="1" dirty="0" smtClean="0"/>
          </a:p>
          <a:p>
            <a:pPr marL="0" indent="0" algn="ctr">
              <a:buNone/>
            </a:pPr>
            <a:r>
              <a:rPr lang="ru-RU" b="1" dirty="0" smtClean="0"/>
              <a:t>- низкая </a:t>
            </a:r>
            <a:r>
              <a:rPr lang="ru-RU" b="1" dirty="0"/>
              <a:t>социальная </a:t>
            </a:r>
            <a:r>
              <a:rPr lang="ru-RU" b="1" dirty="0" smtClean="0"/>
              <a:t>активность </a:t>
            </a:r>
          </a:p>
          <a:p>
            <a:pPr marL="0" indent="0" algn="ctr">
              <a:buNone/>
            </a:pPr>
            <a:r>
              <a:rPr lang="ru-RU" b="1" dirty="0" smtClean="0"/>
              <a:t>- </a:t>
            </a:r>
            <a:r>
              <a:rPr lang="ru-RU" b="1" dirty="0"/>
              <a:t>низкий самоконтроль </a:t>
            </a:r>
            <a:r>
              <a:rPr lang="ru-RU" b="1" dirty="0" smtClean="0"/>
              <a:t>поведения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- низкая </a:t>
            </a:r>
            <a:r>
              <a:rPr lang="ru-RU" b="1" dirty="0" err="1"/>
              <a:t>фрустрационная</a:t>
            </a:r>
            <a:r>
              <a:rPr lang="ru-RU" b="1" dirty="0"/>
              <a:t> устойчивость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- </a:t>
            </a:r>
            <a:r>
              <a:rPr lang="ru-RU" b="1" dirty="0"/>
              <a:t>низкая </a:t>
            </a:r>
            <a:r>
              <a:rPr lang="ru-RU" b="1" dirty="0" err="1"/>
              <a:t>адаптированность</a:t>
            </a:r>
            <a:r>
              <a:rPr lang="ru-RU" b="1" dirty="0"/>
              <a:t> к </a:t>
            </a:r>
            <a:r>
              <a:rPr lang="ru-RU" b="1" dirty="0" smtClean="0"/>
              <a:t>нормам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- непринятие </a:t>
            </a:r>
            <a:r>
              <a:rPr lang="ru-RU" b="1" dirty="0" smtClean="0"/>
              <a:t>одноклассниками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- непринятие </a:t>
            </a:r>
            <a:r>
              <a:rPr lang="ru-RU" b="1" dirty="0" smtClean="0"/>
              <a:t>родителями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- плохая приспосабливаемость, </a:t>
            </a:r>
            <a:r>
              <a:rPr lang="ru-RU" b="1" dirty="0" smtClean="0"/>
              <a:t>зависимость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- </a:t>
            </a:r>
            <a:r>
              <a:rPr lang="ru-RU" b="1" dirty="0" smtClean="0"/>
              <a:t>тревожность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6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1968"/>
            <a:ext cx="4367532" cy="61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Работа с родителями по результатам СПТ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tx1"/>
                </a:solidFill>
              </a:rPr>
              <a:t>Основные принципы:</a:t>
            </a:r>
          </a:p>
          <a:p>
            <a:pPr marL="0" indent="0" algn="ctr">
              <a:buNone/>
            </a:pPr>
            <a:endParaRPr lang="ru-RU" sz="2800" b="1" u="sng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Конфиденциальность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Представление только обобщенных результатов по классу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</a:rPr>
              <a:t>А</a:t>
            </a:r>
            <a:r>
              <a:rPr lang="ru-RU" b="1" dirty="0" smtClean="0">
                <a:solidFill>
                  <a:schemeClr val="tx1"/>
                </a:solidFill>
              </a:rPr>
              <a:t>кцент на выявленных ресурсах обучающегося (т.е. высоких ФЗ и низких ФР)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Получение согласий на ПМО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chemeClr val="accent1"/>
                </a:solidFill>
              </a:rPr>
              <a:t>Нормативно-правовая база проведения СПТ в 2024 г</a:t>
            </a:r>
            <a:r>
              <a:rPr lang="ru-RU" sz="3500" b="1" dirty="0" smtClean="0">
                <a:solidFill>
                  <a:schemeClr val="accent1"/>
                </a:solidFill>
              </a:rPr>
              <a:t>.:</a:t>
            </a:r>
            <a:endParaRPr lang="ru-RU" sz="3500" b="1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Приказ Министерства просвещения РФ «Об утверждении Порядка социально-психологического тестирования обучающихся в общеобразовательных организациях и профессиональных образовательных организациях» от 20.02.2020 г., № 59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Письмо </a:t>
            </a:r>
            <a:r>
              <a:rPr lang="ru-RU" sz="2100" b="1" dirty="0">
                <a:solidFill>
                  <a:schemeClr val="tx1"/>
                </a:solidFill>
              </a:rPr>
              <a:t>Министерства </a:t>
            </a:r>
            <a:r>
              <a:rPr lang="ru-RU" sz="2100" b="1" dirty="0" smtClean="0">
                <a:solidFill>
                  <a:schemeClr val="tx1"/>
                </a:solidFill>
              </a:rPr>
              <a:t>просвещения </a:t>
            </a:r>
            <a:r>
              <a:rPr lang="ru-RU" sz="2000" b="1" dirty="0" smtClean="0">
                <a:solidFill>
                  <a:schemeClr val="tx1"/>
                </a:solidFill>
              </a:rPr>
              <a:t>РФ «О направлении информации» от 27.08.2024 г., № 07-4146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Приказ Министерства образования Пензенской области «О проведении социально-психологического тестирования обучающихся общеобразовательных организаций и профессиональных образовательных организаций, а также образовательных организаций высшего образования, расположенных на территории Пензенской области, в 2024 – 2025 учебном году с использованием Единой методики социально-психологического тестирования» от 23.08.2024 г., № 400/01-07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Рисковое поведение – это поведение, несущее в себе добровольное допущение  риска для здоровья или жизни субъекта, содержащее определенные выгоды и цели и неочевидный баланс положительных и отрицательных исходов, субъективно воспринимаемый как значимый.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72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36904" cy="5256584"/>
          </a:xfrm>
        </p:spPr>
        <p:txBody>
          <a:bodyPr>
            <a:normAutofit fontScale="85000" lnSpcReduction="1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500" b="1" dirty="0">
                <a:ea typeface="Calibri"/>
                <a:cs typeface="Times New Roman"/>
              </a:rPr>
              <a:t>К отрицательным формам рискового поведения относятся:</a:t>
            </a:r>
            <a:endParaRPr lang="ru-RU" sz="35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>
                <a:ea typeface="Calibri"/>
                <a:cs typeface="Times New Roman"/>
              </a:rPr>
              <a:t>Формы аддиктивного поведения – </a:t>
            </a:r>
            <a:r>
              <a:rPr lang="ru-RU" sz="2600" dirty="0">
                <a:ea typeface="Calibri"/>
                <a:cs typeface="Times New Roman"/>
              </a:rPr>
              <a:t>наркомания, алкоголизм, интернет и </a:t>
            </a:r>
            <a:r>
              <a:rPr lang="ru-RU" sz="2600" dirty="0" err="1">
                <a:ea typeface="Calibri"/>
                <a:cs typeface="Times New Roman"/>
              </a:rPr>
              <a:t>компьютеромания</a:t>
            </a:r>
            <a:r>
              <a:rPr lang="ru-RU" sz="2600" dirty="0">
                <a:ea typeface="Calibri"/>
                <a:cs typeface="Times New Roman"/>
              </a:rPr>
              <a:t>, </a:t>
            </a:r>
            <a:r>
              <a:rPr lang="ru-RU" sz="2600" dirty="0" err="1">
                <a:ea typeface="Calibri"/>
                <a:cs typeface="Times New Roman"/>
              </a:rPr>
              <a:t>адренолиномания</a:t>
            </a:r>
            <a:r>
              <a:rPr lang="ru-RU" sz="2600" dirty="0">
                <a:ea typeface="Calibri"/>
                <a:cs typeface="Times New Roman"/>
              </a:rPr>
              <a:t>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>
                <a:ea typeface="Calibri"/>
                <a:cs typeface="Times New Roman"/>
              </a:rPr>
              <a:t>Формы деструктивного и </a:t>
            </a:r>
            <a:r>
              <a:rPr lang="ru-RU" sz="2600" b="1" dirty="0" err="1">
                <a:ea typeface="Calibri"/>
                <a:cs typeface="Times New Roman"/>
              </a:rPr>
              <a:t>аутодеструктивного</a:t>
            </a:r>
            <a:r>
              <a:rPr lang="ru-RU" sz="2600" b="1" dirty="0">
                <a:ea typeface="Calibri"/>
                <a:cs typeface="Times New Roman"/>
              </a:rPr>
              <a:t> поведения, не связанных с </a:t>
            </a:r>
            <a:r>
              <a:rPr lang="ru-RU" sz="2600" b="1" dirty="0" err="1">
                <a:ea typeface="Calibri"/>
                <a:cs typeface="Times New Roman"/>
              </a:rPr>
              <a:t>аддикциями</a:t>
            </a:r>
            <a:r>
              <a:rPr lang="ru-RU" sz="2600" b="1" dirty="0">
                <a:ea typeface="Calibri"/>
                <a:cs typeface="Times New Roman"/>
              </a:rPr>
              <a:t> </a:t>
            </a:r>
            <a:r>
              <a:rPr lang="ru-RU" sz="2600" dirty="0">
                <a:ea typeface="Calibri"/>
                <a:cs typeface="Times New Roman"/>
              </a:rPr>
              <a:t>– суицид, </a:t>
            </a:r>
            <a:r>
              <a:rPr lang="ru-RU" sz="2600" dirty="0" err="1">
                <a:ea typeface="Calibri"/>
                <a:cs typeface="Times New Roman"/>
              </a:rPr>
              <a:t>буллинг</a:t>
            </a:r>
            <a:r>
              <a:rPr lang="ru-RU" sz="2600" dirty="0">
                <a:ea typeface="Calibri"/>
                <a:cs typeface="Times New Roman"/>
              </a:rPr>
              <a:t>, расстройства пищевого поведения.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b="1" dirty="0">
                <a:ea typeface="Calibri"/>
                <a:cs typeface="Times New Roman"/>
              </a:rPr>
              <a:t>Поведение, связанное с деструктивным характером социальных групп и объединений</a:t>
            </a:r>
            <a:r>
              <a:rPr lang="ru-RU" sz="2600" dirty="0">
                <a:ea typeface="Calibri"/>
                <a:cs typeface="Times New Roman"/>
              </a:rPr>
              <a:t> – интернет-среда и соц. сети, организации экстремистского содержания (например: А.У.Е., «</a:t>
            </a:r>
            <a:r>
              <a:rPr lang="ru-RU" sz="2600" dirty="0" err="1">
                <a:ea typeface="Calibri"/>
                <a:cs typeface="Times New Roman"/>
              </a:rPr>
              <a:t>Колумбайн</a:t>
            </a:r>
            <a:r>
              <a:rPr lang="ru-RU" sz="2600" dirty="0">
                <a:ea typeface="Calibri"/>
                <a:cs typeface="Times New Roman"/>
              </a:rPr>
              <a:t>»), </a:t>
            </a:r>
            <a:r>
              <a:rPr lang="ru-RU" sz="2600" dirty="0" err="1">
                <a:ea typeface="Calibri"/>
                <a:cs typeface="Times New Roman"/>
              </a:rPr>
              <a:t>скулшуттинг</a:t>
            </a:r>
            <a:r>
              <a:rPr lang="ru-RU" sz="2600" dirty="0">
                <a:ea typeface="Calibri"/>
                <a:cs typeface="Times New Roman"/>
              </a:rPr>
              <a:t>, деструктивные культы.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8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75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В </a:t>
            </a:r>
            <a:r>
              <a:rPr lang="ru-RU" sz="3200" b="1" dirty="0" smtClean="0"/>
              <a:t>СПТ - 2024 </a:t>
            </a:r>
          </a:p>
          <a:p>
            <a:pPr marL="0" indent="0" algn="ctr">
              <a:buNone/>
            </a:pPr>
            <a:r>
              <a:rPr lang="ru-RU" sz="3200" b="1" dirty="0" smtClean="0"/>
              <a:t>приняли </a:t>
            </a:r>
            <a:r>
              <a:rPr lang="ru-RU" sz="3200" b="1" dirty="0"/>
              <a:t>участие </a:t>
            </a:r>
            <a:r>
              <a:rPr lang="ru-RU" sz="3200" b="1" dirty="0" smtClean="0">
                <a:solidFill>
                  <a:schemeClr val="accent1"/>
                </a:solidFill>
              </a:rPr>
              <a:t>67921</a:t>
            </a:r>
            <a:r>
              <a:rPr lang="ru-RU" sz="3200" b="1" dirty="0" smtClean="0"/>
              <a:t> </a:t>
            </a:r>
            <a:r>
              <a:rPr lang="ru-RU" sz="3200" b="1" dirty="0"/>
              <a:t>человек </a:t>
            </a:r>
            <a:endParaRPr lang="ru-RU" sz="3200" b="1" dirty="0" smtClean="0"/>
          </a:p>
          <a:p>
            <a:pPr marL="0" indent="0" algn="ctr">
              <a:buNone/>
            </a:pPr>
            <a:r>
              <a:rPr lang="ru-RU" sz="3200" dirty="0" smtClean="0"/>
              <a:t>(</a:t>
            </a:r>
            <a:r>
              <a:rPr lang="ru-RU" sz="3200" dirty="0"/>
              <a:t>96,49 %.  от общего числа лиц, подлежащих участию в СПТ</a:t>
            </a:r>
            <a:r>
              <a:rPr lang="ru-RU" sz="3200" dirty="0" smtClean="0"/>
              <a:t>),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800" dirty="0"/>
              <a:t>что  на 741 человека больше, чем в прошлом учебном году </a:t>
            </a:r>
          </a:p>
        </p:txBody>
      </p:sp>
    </p:spTree>
    <p:extLst>
      <p:ext uri="{BB962C8B-B14F-4D97-AF65-F5344CB8AC3E}">
        <p14:creationId xmlns:p14="http://schemas.microsoft.com/office/powerpoint/2010/main" val="41326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8208912" cy="4831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	</a:t>
            </a:r>
            <a:r>
              <a:rPr lang="ru-RU" sz="2800" b="1" dirty="0" smtClean="0"/>
              <a:t>		</a:t>
            </a:r>
            <a:r>
              <a:rPr lang="ru-RU" sz="2800" b="1" dirty="0"/>
              <a:t> </a:t>
            </a:r>
            <a:r>
              <a:rPr lang="ru-RU" sz="2800" b="1" dirty="0" smtClean="0"/>
              <a:t>                </a:t>
            </a:r>
            <a:r>
              <a:rPr lang="ru-RU" b="1" dirty="0" smtClean="0"/>
              <a:t>     </a:t>
            </a:r>
            <a:r>
              <a:rPr lang="ru-RU" sz="2800" b="1" dirty="0" smtClean="0"/>
              <a:t>2023 год:     2024 год: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600" b="1" dirty="0" smtClean="0"/>
              <a:t>Отказы от участия в СПТ:     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110 чел.</a:t>
            </a:r>
            <a:r>
              <a:rPr lang="ru-RU" dirty="0" smtClean="0"/>
              <a:t>	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1"/>
                </a:solidFill>
              </a:rPr>
              <a:t>92 чел.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					   </a:t>
            </a:r>
            <a:r>
              <a:rPr lang="ru-RU" sz="2200" b="1" dirty="0" smtClean="0">
                <a:solidFill>
                  <a:schemeClr val="accent1"/>
                </a:solidFill>
              </a:rPr>
              <a:t>(0,16 %</a:t>
            </a:r>
            <a:r>
              <a:rPr lang="ru-RU" b="1" dirty="0" smtClean="0">
                <a:solidFill>
                  <a:schemeClr val="accent1"/>
                </a:solidFill>
              </a:rPr>
              <a:t>)          </a:t>
            </a:r>
            <a:r>
              <a:rPr lang="ru-RU" sz="2200" b="1" dirty="0" smtClean="0">
                <a:solidFill>
                  <a:schemeClr val="accent1"/>
                </a:solidFill>
              </a:rPr>
              <a:t>(0,13 %)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600" b="1" dirty="0" smtClean="0"/>
              <a:t>Неучастие по иным</a:t>
            </a:r>
          </a:p>
          <a:p>
            <a:pPr marL="0" indent="0">
              <a:buNone/>
            </a:pPr>
            <a:r>
              <a:rPr lang="ru-RU" sz="2600" b="1" dirty="0" smtClean="0"/>
              <a:t>(объективным) причинам:</a:t>
            </a:r>
            <a:r>
              <a:rPr lang="ru-RU" b="1" dirty="0" smtClean="0"/>
              <a:t>          </a:t>
            </a:r>
            <a:r>
              <a:rPr lang="ru-RU" b="1" dirty="0" smtClean="0">
                <a:solidFill>
                  <a:schemeClr val="accent1"/>
                </a:solidFill>
              </a:rPr>
              <a:t>1459 чел.       2376 чел.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	</a:t>
            </a:r>
            <a:r>
              <a:rPr lang="ru-RU" b="1" dirty="0" smtClean="0">
                <a:solidFill>
                  <a:schemeClr val="accent1"/>
                </a:solidFill>
              </a:rPr>
              <a:t>				    </a:t>
            </a:r>
            <a:r>
              <a:rPr lang="ru-RU" sz="2200" b="1" dirty="0" smtClean="0">
                <a:solidFill>
                  <a:schemeClr val="accent1"/>
                </a:solidFill>
              </a:rPr>
              <a:t>(2,12 %)         (3,38 %)</a:t>
            </a:r>
            <a:r>
              <a:rPr lang="ru-RU" b="1" dirty="0" smtClean="0">
                <a:solidFill>
                  <a:schemeClr val="accent1"/>
                </a:solidFill>
              </a:rPr>
              <a:t>  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4726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b="1" u="sng" dirty="0" smtClean="0">
                <a:solidFill>
                  <a:schemeClr val="accent1"/>
                </a:solidFill>
              </a:rPr>
              <a:t>Основные результаты СПТ – 2024</a:t>
            </a:r>
          </a:p>
          <a:p>
            <a:pPr marL="0" indent="0" algn="ctr">
              <a:buNone/>
            </a:pPr>
            <a:r>
              <a:rPr lang="ru-RU" sz="3300" b="1" u="sng" dirty="0" smtClean="0">
                <a:solidFill>
                  <a:schemeClr val="accent1"/>
                </a:solidFill>
              </a:rPr>
              <a:t> по Пензенской области:</a:t>
            </a:r>
          </a:p>
          <a:p>
            <a:pPr marL="0" indent="0" algn="ctr">
              <a:buNone/>
            </a:pPr>
            <a:endParaRPr lang="ru-RU" sz="33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u="sng" dirty="0" smtClean="0"/>
              <a:t>В</a:t>
            </a:r>
            <a:r>
              <a:rPr lang="ru-RU" sz="3000" b="1" u="sng" dirty="0" smtClean="0"/>
              <a:t>ысочайшая</a:t>
            </a:r>
            <a:r>
              <a:rPr lang="ru-RU" b="1" dirty="0" smtClean="0"/>
              <a:t> вероятность рискового (в том числе аддиктивного) поведения – </a:t>
            </a:r>
            <a:r>
              <a:rPr lang="ru-RU" sz="2800" b="1" dirty="0" smtClean="0">
                <a:solidFill>
                  <a:schemeClr val="accent1"/>
                </a:solidFill>
              </a:rPr>
              <a:t>1260</a:t>
            </a:r>
            <a:r>
              <a:rPr lang="ru-RU" b="1" dirty="0" smtClean="0">
                <a:solidFill>
                  <a:schemeClr val="accent1"/>
                </a:solidFill>
              </a:rPr>
              <a:t> чел.   </a:t>
            </a:r>
            <a:r>
              <a:rPr lang="ru-RU" sz="2800" b="1" dirty="0" smtClean="0">
                <a:solidFill>
                  <a:schemeClr val="accent1"/>
                </a:solidFill>
              </a:rPr>
              <a:t>(1,86 </a:t>
            </a:r>
            <a:r>
              <a:rPr lang="ru-RU" sz="2300" b="1" dirty="0">
                <a:solidFill>
                  <a:schemeClr val="accent1"/>
                </a:solidFill>
              </a:rPr>
              <a:t>% от числа прошедших </a:t>
            </a:r>
            <a:r>
              <a:rPr lang="ru-RU" sz="2300" b="1" dirty="0" smtClean="0">
                <a:solidFill>
                  <a:schemeClr val="accent1"/>
                </a:solidFill>
              </a:rPr>
              <a:t>СПТ),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smtClean="0"/>
              <a:t>в том числе: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algn="just">
              <a:buFont typeface="Wingdings" pitchFamily="2" charset="2"/>
              <a:buChar char="q"/>
            </a:pPr>
            <a:r>
              <a:rPr lang="ru-RU" b="1" dirty="0"/>
              <a:t>	</a:t>
            </a:r>
            <a:r>
              <a:rPr lang="ru-RU" sz="2800" b="1" dirty="0" smtClean="0"/>
              <a:t>в школах области –</a:t>
            </a:r>
            <a:r>
              <a:rPr lang="ru-RU" b="1" dirty="0" smtClean="0"/>
              <a:t> </a:t>
            </a:r>
            <a:r>
              <a:rPr lang="ru-RU" sz="2600" b="1" dirty="0" smtClean="0">
                <a:solidFill>
                  <a:schemeClr val="accent1"/>
                </a:solidFill>
              </a:rPr>
              <a:t>962 чел. (2,19 % </a:t>
            </a:r>
            <a:r>
              <a:rPr lang="ru-RU" b="1" dirty="0" smtClean="0"/>
              <a:t>от числа прошедших СПТ школьников);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algn="just">
              <a:buFont typeface="Wingdings" pitchFamily="2" charset="2"/>
              <a:buChar char="q"/>
            </a:pPr>
            <a:r>
              <a:rPr lang="ru-RU" b="1" dirty="0"/>
              <a:t>	</a:t>
            </a:r>
            <a:r>
              <a:rPr lang="ru-RU" sz="2800" b="1" dirty="0" smtClean="0"/>
              <a:t>в организациях СПО – </a:t>
            </a:r>
            <a:r>
              <a:rPr lang="ru-RU" sz="2600" b="1" dirty="0" smtClean="0">
                <a:solidFill>
                  <a:schemeClr val="accent1"/>
                </a:solidFill>
              </a:rPr>
              <a:t>238 чел. (1,37 </a:t>
            </a:r>
            <a:r>
              <a:rPr lang="ru-RU" sz="2600" b="1" dirty="0">
                <a:solidFill>
                  <a:schemeClr val="accent1"/>
                </a:solidFill>
              </a:rPr>
              <a:t>% </a:t>
            </a:r>
            <a:r>
              <a:rPr lang="ru-RU" b="1" dirty="0">
                <a:solidFill>
                  <a:srgbClr val="303030"/>
                </a:solidFill>
              </a:rPr>
              <a:t>от числа прошедших </a:t>
            </a:r>
            <a:r>
              <a:rPr lang="ru-RU" b="1" dirty="0" smtClean="0">
                <a:solidFill>
                  <a:srgbClr val="303030"/>
                </a:solidFill>
              </a:rPr>
              <a:t>СПТ студентов);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30303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>
                <a:solidFill>
                  <a:srgbClr val="303030"/>
                </a:solidFill>
              </a:rPr>
              <a:t>	</a:t>
            </a:r>
            <a:r>
              <a:rPr lang="ru-RU" sz="2800" b="1" dirty="0" smtClean="0">
                <a:solidFill>
                  <a:srgbClr val="303030"/>
                </a:solidFill>
              </a:rPr>
              <a:t>в ВУЗах – </a:t>
            </a:r>
            <a:r>
              <a:rPr lang="ru-RU" sz="2600" b="1" dirty="0" smtClean="0">
                <a:solidFill>
                  <a:schemeClr val="accent1"/>
                </a:solidFill>
              </a:rPr>
              <a:t>60 чел. (0,91 </a:t>
            </a:r>
            <a:r>
              <a:rPr lang="ru-RU" sz="2600" b="1" dirty="0">
                <a:solidFill>
                  <a:schemeClr val="accent1"/>
                </a:solidFill>
              </a:rPr>
              <a:t>%</a:t>
            </a:r>
            <a:r>
              <a:rPr lang="ru-RU" b="1" dirty="0">
                <a:solidFill>
                  <a:srgbClr val="303030"/>
                </a:solidFill>
              </a:rPr>
              <a:t> от числа прошедших СПТ студентов)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/>
              <a:t>	</a:t>
            </a:r>
            <a:r>
              <a:rPr lang="ru-RU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81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54461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Clr>
                <a:srgbClr val="AD0101"/>
              </a:buClr>
              <a:buNone/>
            </a:pPr>
            <a:r>
              <a:rPr lang="ru-RU" sz="3000" b="1" u="sng" dirty="0">
                <a:solidFill>
                  <a:srgbClr val="AD0101"/>
                </a:solidFill>
              </a:rPr>
              <a:t>Основные результаты СПТ – 2024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3000" b="1" u="sng" dirty="0">
                <a:solidFill>
                  <a:srgbClr val="AD0101"/>
                </a:solidFill>
              </a:rPr>
              <a:t> по Пензенской области:</a:t>
            </a:r>
          </a:p>
          <a:p>
            <a:pPr marL="0" lvl="0" indent="0" algn="ctr">
              <a:buClr>
                <a:srgbClr val="AD0101"/>
              </a:buClr>
              <a:buNone/>
            </a:pPr>
            <a:endParaRPr lang="ru-RU" sz="2800" b="1" dirty="0">
              <a:solidFill>
                <a:srgbClr val="AD0101"/>
              </a:solidFill>
            </a:endParaRP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000" b="1" dirty="0" smtClean="0">
                <a:solidFill>
                  <a:srgbClr val="303030"/>
                </a:solidFill>
              </a:rPr>
              <a:t> </a:t>
            </a:r>
            <a:r>
              <a:rPr lang="ru-RU" sz="2000" b="1" u="sng" dirty="0" smtClean="0">
                <a:solidFill>
                  <a:srgbClr val="303030"/>
                </a:solidFill>
              </a:rPr>
              <a:t>В</a:t>
            </a:r>
            <a:r>
              <a:rPr lang="ru-RU" sz="2800" b="1" u="sng" dirty="0" smtClean="0">
                <a:solidFill>
                  <a:srgbClr val="303030"/>
                </a:solidFill>
              </a:rPr>
              <a:t>ысокая</a:t>
            </a:r>
            <a:r>
              <a:rPr lang="ru-RU" sz="2000" b="1" dirty="0" smtClean="0">
                <a:solidFill>
                  <a:srgbClr val="303030"/>
                </a:solidFill>
              </a:rPr>
              <a:t> </a:t>
            </a:r>
            <a:r>
              <a:rPr lang="ru-RU" sz="2200" b="1" dirty="0" smtClean="0">
                <a:solidFill>
                  <a:srgbClr val="303030"/>
                </a:solidFill>
              </a:rPr>
              <a:t>вероятность </a:t>
            </a:r>
            <a:r>
              <a:rPr lang="ru-RU" sz="2200" b="1" dirty="0">
                <a:solidFill>
                  <a:srgbClr val="303030"/>
                </a:solidFill>
              </a:rPr>
              <a:t>рискового (в том числе аддиктивного) поведения </a:t>
            </a:r>
            <a:r>
              <a:rPr lang="ru-RU" sz="2000" b="1" dirty="0">
                <a:solidFill>
                  <a:srgbClr val="303030"/>
                </a:solidFill>
              </a:rPr>
              <a:t>– </a:t>
            </a:r>
            <a:r>
              <a:rPr lang="ru-RU" sz="2600" b="1" dirty="0" smtClean="0">
                <a:solidFill>
                  <a:srgbClr val="AD0101"/>
                </a:solidFill>
              </a:rPr>
              <a:t>5718 </a:t>
            </a:r>
            <a:r>
              <a:rPr lang="ru-RU" sz="2200" b="1" dirty="0">
                <a:solidFill>
                  <a:srgbClr val="AD0101"/>
                </a:solidFill>
              </a:rPr>
              <a:t>чел. </a:t>
            </a:r>
            <a:r>
              <a:rPr lang="ru-RU" sz="2600" b="1" dirty="0" smtClean="0">
                <a:solidFill>
                  <a:srgbClr val="AD0101"/>
                </a:solidFill>
              </a:rPr>
              <a:t>(8,42 </a:t>
            </a:r>
            <a:r>
              <a:rPr lang="ru-RU" sz="2600" b="1" dirty="0">
                <a:solidFill>
                  <a:srgbClr val="AD0101"/>
                </a:solidFill>
              </a:rPr>
              <a:t>% </a:t>
            </a:r>
            <a:r>
              <a:rPr lang="ru-RU" sz="2200" b="1" dirty="0">
                <a:solidFill>
                  <a:srgbClr val="AD0101"/>
                </a:solidFill>
              </a:rPr>
              <a:t>от числа прошедших СПТ</a:t>
            </a:r>
            <a:r>
              <a:rPr lang="ru-RU" sz="2200" b="1" dirty="0" smtClean="0">
                <a:solidFill>
                  <a:srgbClr val="AD0101"/>
                </a:solidFill>
              </a:rPr>
              <a:t>),</a:t>
            </a:r>
            <a:endParaRPr lang="ru-RU" sz="2200" b="1" dirty="0">
              <a:solidFill>
                <a:srgbClr val="AD0101"/>
              </a:solidFill>
            </a:endParaRP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600" b="1" dirty="0">
                <a:solidFill>
                  <a:srgbClr val="AD0101"/>
                </a:solidFill>
              </a:rPr>
              <a:t> </a:t>
            </a:r>
            <a:r>
              <a:rPr lang="ru-RU" sz="2600" b="1" dirty="0">
                <a:solidFill>
                  <a:srgbClr val="303030"/>
                </a:solidFill>
              </a:rPr>
              <a:t>в том числе:</a:t>
            </a:r>
          </a:p>
          <a:p>
            <a:pPr marL="0" lvl="0" indent="0" algn="just">
              <a:buClr>
                <a:srgbClr val="AD0101"/>
              </a:buClr>
              <a:buNone/>
            </a:pPr>
            <a:endParaRPr lang="ru-RU" sz="2000" b="1" dirty="0">
              <a:solidFill>
                <a:srgbClr val="303030"/>
              </a:solidFill>
            </a:endParaRPr>
          </a:p>
          <a:p>
            <a:pPr lvl="0" algn="just">
              <a:buClr>
                <a:srgbClr val="AD0101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rgbClr val="303030"/>
                </a:solidFill>
              </a:rPr>
              <a:t>	</a:t>
            </a:r>
            <a:r>
              <a:rPr lang="ru-RU" sz="2600" b="1" dirty="0">
                <a:solidFill>
                  <a:srgbClr val="303030"/>
                </a:solidFill>
              </a:rPr>
              <a:t>в школах области – </a:t>
            </a:r>
            <a:r>
              <a:rPr lang="ru-RU" b="1" dirty="0" smtClean="0">
                <a:solidFill>
                  <a:srgbClr val="AD0101"/>
                </a:solidFill>
              </a:rPr>
              <a:t>3470 </a:t>
            </a:r>
            <a:r>
              <a:rPr lang="ru-RU" b="1" dirty="0">
                <a:solidFill>
                  <a:srgbClr val="AD0101"/>
                </a:solidFill>
              </a:rPr>
              <a:t>чел. </a:t>
            </a:r>
            <a:r>
              <a:rPr lang="ru-RU" b="1" dirty="0" smtClean="0">
                <a:solidFill>
                  <a:srgbClr val="AD0101"/>
                </a:solidFill>
              </a:rPr>
              <a:t>(7,89 </a:t>
            </a:r>
            <a:r>
              <a:rPr lang="ru-RU" b="1" dirty="0">
                <a:solidFill>
                  <a:srgbClr val="AD0101"/>
                </a:solidFill>
              </a:rPr>
              <a:t>% </a:t>
            </a:r>
            <a:r>
              <a:rPr lang="ru-RU" sz="2200" b="1" dirty="0">
                <a:solidFill>
                  <a:srgbClr val="303030"/>
                </a:solidFill>
              </a:rPr>
              <a:t>от числа прошедших СПТ школьников);</a:t>
            </a:r>
          </a:p>
          <a:p>
            <a:pPr marL="0" lvl="0" indent="0" algn="just">
              <a:buClr>
                <a:srgbClr val="AD0101"/>
              </a:buClr>
              <a:buNone/>
            </a:pPr>
            <a:endParaRPr lang="ru-RU" sz="2000" b="1" dirty="0">
              <a:solidFill>
                <a:srgbClr val="303030"/>
              </a:solidFill>
            </a:endParaRPr>
          </a:p>
          <a:p>
            <a:pPr lvl="0" algn="just">
              <a:buClr>
                <a:srgbClr val="AD0101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rgbClr val="303030"/>
                </a:solidFill>
              </a:rPr>
              <a:t>	</a:t>
            </a:r>
            <a:r>
              <a:rPr lang="ru-RU" sz="2600" b="1" dirty="0">
                <a:solidFill>
                  <a:srgbClr val="303030"/>
                </a:solidFill>
              </a:rPr>
              <a:t>в организациях СПО – </a:t>
            </a:r>
            <a:r>
              <a:rPr lang="ru-RU" b="1" dirty="0" smtClean="0">
                <a:solidFill>
                  <a:srgbClr val="AD0101"/>
                </a:solidFill>
              </a:rPr>
              <a:t>1722 </a:t>
            </a:r>
            <a:r>
              <a:rPr lang="ru-RU" b="1" dirty="0">
                <a:solidFill>
                  <a:srgbClr val="AD0101"/>
                </a:solidFill>
              </a:rPr>
              <a:t>чел. </a:t>
            </a:r>
            <a:r>
              <a:rPr lang="ru-RU" b="1" dirty="0" smtClean="0">
                <a:solidFill>
                  <a:srgbClr val="AD0101"/>
                </a:solidFill>
              </a:rPr>
              <a:t>(9,94 </a:t>
            </a:r>
            <a:r>
              <a:rPr lang="ru-RU" b="1" dirty="0">
                <a:solidFill>
                  <a:srgbClr val="AD0101"/>
                </a:solidFill>
              </a:rPr>
              <a:t>%</a:t>
            </a:r>
            <a:r>
              <a:rPr lang="ru-RU" sz="2200" b="1" dirty="0">
                <a:solidFill>
                  <a:srgbClr val="AD0101"/>
                </a:solidFill>
              </a:rPr>
              <a:t> </a:t>
            </a:r>
            <a:r>
              <a:rPr lang="ru-RU" sz="2200" b="1" dirty="0">
                <a:solidFill>
                  <a:srgbClr val="303030"/>
                </a:solidFill>
              </a:rPr>
              <a:t>от числа прошедших СПТ студентов);</a:t>
            </a:r>
          </a:p>
          <a:p>
            <a:pPr marL="0" lvl="0" indent="0" algn="just">
              <a:buClr>
                <a:srgbClr val="AD0101"/>
              </a:buClr>
              <a:buNone/>
            </a:pPr>
            <a:endParaRPr lang="ru-RU" sz="2000" b="1" dirty="0">
              <a:solidFill>
                <a:srgbClr val="303030"/>
              </a:solidFill>
            </a:endParaRPr>
          </a:p>
          <a:p>
            <a:pPr lvl="0" algn="just">
              <a:buClr>
                <a:srgbClr val="AD0101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rgbClr val="303030"/>
                </a:solidFill>
              </a:rPr>
              <a:t>	</a:t>
            </a:r>
            <a:r>
              <a:rPr lang="ru-RU" sz="2600" b="1" dirty="0">
                <a:solidFill>
                  <a:srgbClr val="303030"/>
                </a:solidFill>
              </a:rPr>
              <a:t>в ВУЗах –</a:t>
            </a:r>
            <a:r>
              <a:rPr lang="ru-RU" b="1" dirty="0">
                <a:solidFill>
                  <a:srgbClr val="303030"/>
                </a:solidFill>
              </a:rPr>
              <a:t> </a:t>
            </a:r>
            <a:r>
              <a:rPr lang="ru-RU" b="1" dirty="0" smtClean="0">
                <a:solidFill>
                  <a:srgbClr val="AD0101"/>
                </a:solidFill>
              </a:rPr>
              <a:t>526 </a:t>
            </a:r>
            <a:r>
              <a:rPr lang="ru-RU" b="1" dirty="0">
                <a:solidFill>
                  <a:srgbClr val="AD0101"/>
                </a:solidFill>
              </a:rPr>
              <a:t>чел. </a:t>
            </a:r>
            <a:r>
              <a:rPr lang="ru-RU" b="1" dirty="0" smtClean="0">
                <a:solidFill>
                  <a:srgbClr val="AD0101"/>
                </a:solidFill>
              </a:rPr>
              <a:t>(7,97 </a:t>
            </a:r>
            <a:r>
              <a:rPr lang="ru-RU" b="1" dirty="0">
                <a:solidFill>
                  <a:srgbClr val="AD0101"/>
                </a:solidFill>
              </a:rPr>
              <a:t>%</a:t>
            </a:r>
            <a:r>
              <a:rPr lang="ru-RU" b="1" dirty="0">
                <a:solidFill>
                  <a:srgbClr val="303030"/>
                </a:solidFill>
              </a:rPr>
              <a:t> </a:t>
            </a:r>
            <a:r>
              <a:rPr lang="ru-RU" sz="2200" b="1" dirty="0">
                <a:solidFill>
                  <a:srgbClr val="303030"/>
                </a:solidFill>
              </a:rPr>
              <a:t>от числа прошедших СПТ студентов)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737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3" t="14838" r="34008" b="3851"/>
          <a:stretch/>
        </p:blipFill>
        <p:spPr bwMode="auto">
          <a:xfrm>
            <a:off x="467544" y="555208"/>
            <a:ext cx="4155249" cy="576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8378" r="50243" b="8756"/>
          <a:stretch/>
        </p:blipFill>
        <p:spPr bwMode="auto">
          <a:xfrm>
            <a:off x="4788024" y="571959"/>
            <a:ext cx="4085154" cy="57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1307</TotalTime>
  <Words>483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ППМС</cp:lastModifiedBy>
  <cp:revision>68</cp:revision>
  <dcterms:created xsi:type="dcterms:W3CDTF">2024-04-15T08:31:39Z</dcterms:created>
  <dcterms:modified xsi:type="dcterms:W3CDTF">2024-11-28T13:04:25Z</dcterms:modified>
</cp:coreProperties>
</file>