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58" r:id="rId7"/>
    <p:sldId id="262" r:id="rId8"/>
    <p:sldId id="266" r:id="rId9"/>
    <p:sldId id="270" r:id="rId10"/>
    <p:sldId id="271" r:id="rId11"/>
    <p:sldId id="272" r:id="rId12"/>
    <p:sldId id="269" r:id="rId13"/>
    <p:sldId id="268" r:id="rId14"/>
    <p:sldId id="273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58989"/>
    <a:srgbClr val="A13B39"/>
    <a:srgbClr val="006666"/>
    <a:srgbClr val="CCFFFF"/>
    <a:srgbClr val="B7DBFF"/>
    <a:srgbClr val="99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29" autoAdjust="0"/>
  </p:normalViewPr>
  <p:slideViewPr>
    <p:cSldViewPr>
      <p:cViewPr varScale="1">
        <p:scale>
          <a:sx n="145" d="100"/>
          <a:sy n="145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2025" y="195486"/>
            <a:ext cx="79044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36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ПОДРОСТКУ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СТАТЬ УВЕРЕННЫМ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4400"/>
            <a:ext cx="6147593" cy="40983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88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23478"/>
            <a:ext cx="89289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«Маленькие успехи»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15566"/>
            <a:ext cx="8280920" cy="16312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Участникам предлагается вспомнить и описать любые, хотя бы незначительные успехи, достигнутые ими в три последних дня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размышление дается 2–3 минуты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Можно обсуждать в </a:t>
            </a:r>
            <a:r>
              <a:rPr lang="ru-RU" sz="2000" dirty="0"/>
              <a:t>парах. </a:t>
            </a:r>
            <a:r>
              <a:rPr lang="ru-RU" sz="2000" dirty="0" smtClean="0"/>
              <a:t>При </a:t>
            </a:r>
            <a:r>
              <a:rPr lang="ru-RU" sz="2000" dirty="0"/>
              <a:t>небольшом числе участников (до 10–12) каждый рассказывает о своих успехах в общем кругу.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1982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Обучение «</a:t>
            </a:r>
            <a:r>
              <a:rPr lang="ru-RU" dirty="0" err="1"/>
              <a:t>самоподкреплению</a:t>
            </a:r>
            <a:r>
              <a:rPr lang="ru-RU" dirty="0"/>
              <a:t>» (отслеживанию собственных </a:t>
            </a:r>
            <a:r>
              <a:rPr lang="ru-RU" dirty="0" smtClean="0"/>
              <a:t>успехов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награждении самого себя за них), фиксация на том, что в жизни происходит много позитивного. Кроме того, упражнение позволяет участникам познакомиться поближе, узнать о своих </a:t>
            </a:r>
            <a:r>
              <a:rPr lang="ru-RU" dirty="0" smtClean="0"/>
              <a:t>партнерах</a:t>
            </a:r>
            <a:br>
              <a:rPr lang="ru-RU" dirty="0" smtClean="0"/>
            </a:br>
            <a:r>
              <a:rPr lang="ru-RU" dirty="0" smtClean="0"/>
              <a:t>некоторые </a:t>
            </a:r>
            <a:r>
              <a:rPr lang="ru-RU" dirty="0"/>
              <a:t>неожиданные моменты.</a:t>
            </a:r>
          </a:p>
        </p:txBody>
      </p:sp>
    </p:spTree>
    <p:extLst>
      <p:ext uri="{BB962C8B-B14F-4D97-AF65-F5344CB8AC3E}">
        <p14:creationId xmlns:p14="http://schemas.microsoft.com/office/powerpoint/2010/main" val="3251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4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23478"/>
            <a:ext cx="89289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«Круг уверенности»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15566"/>
            <a:ext cx="8280920" cy="34778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Представьте себе невидимый круг диаметром около 60 см на полу примерно в полуметре от себя.</a:t>
            </a:r>
          </a:p>
          <a:p>
            <a:r>
              <a:rPr lang="ru-RU" sz="2000" dirty="0"/>
              <a:t>Зайдите в круг и вспомните прекрасное время, когда вы </a:t>
            </a:r>
            <a:r>
              <a:rPr lang="ru-RU" sz="2000" dirty="0" smtClean="0"/>
              <a:t>были</a:t>
            </a:r>
            <a:br>
              <a:rPr lang="ru-RU" sz="2000" dirty="0" smtClean="0"/>
            </a:br>
            <a:r>
              <a:rPr lang="ru-RU" sz="2000" b="1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"</a:t>
            </a:r>
            <a:r>
              <a:rPr lang="ru-RU" sz="2000" b="1" dirty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на гребне успеха"</a:t>
            </a:r>
            <a:r>
              <a:rPr lang="ru-RU" sz="2000" dirty="0"/>
              <a:t>.</a:t>
            </a:r>
          </a:p>
          <a:p>
            <a:r>
              <a:rPr lang="ru-RU" sz="2000" dirty="0"/>
              <a:t>В той ситуации максимально проявились все ваши способности. Все было хорошо, удача сопутствовала вам. Если трудно вспомнить свою историю, вы можете воспользоваться историей </a:t>
            </a:r>
            <a:r>
              <a:rPr lang="ru-RU" sz="2000" i="1" dirty="0">
                <a:solidFill>
                  <a:srgbClr val="000099"/>
                </a:solidFill>
              </a:rPr>
              <a:t>героя кинофильма или легенды, которым восхищаетесь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Удивительная </a:t>
            </a:r>
            <a:r>
              <a:rPr lang="ru-RU" sz="2000" dirty="0"/>
              <a:t>способность вашего мозга – это то, что для него нет разницы между реальной историей и воображаемой. Фантазируйте смело – никто не будет знать об этом!</a:t>
            </a:r>
          </a:p>
        </p:txBody>
      </p:sp>
    </p:spTree>
    <p:extLst>
      <p:ext uri="{BB962C8B-B14F-4D97-AF65-F5344CB8AC3E}">
        <p14:creationId xmlns:p14="http://schemas.microsoft.com/office/powerpoint/2010/main" val="20836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23478"/>
            <a:ext cx="8928993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упражнение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в лучах солнца»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«Рисунок по точкам»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1608" r="52131" b="8087"/>
          <a:stretch/>
        </p:blipFill>
        <p:spPr bwMode="auto">
          <a:xfrm>
            <a:off x="1909664" y="1468201"/>
            <a:ext cx="2289998" cy="3422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6142"/>
          <a:stretch/>
        </p:blipFill>
        <p:spPr>
          <a:xfrm rot="21193128">
            <a:off x="4499992" y="2139702"/>
            <a:ext cx="2205318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171">
            <a:off x="6749197" y="2078433"/>
            <a:ext cx="1929501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638">
            <a:off x="255994" y="1675617"/>
            <a:ext cx="1876994" cy="1876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3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661" y="555526"/>
            <a:ext cx="8352928" cy="3785652"/>
          </a:xfrm>
          <a:prstGeom prst="rect">
            <a:avLst/>
          </a:prstGeom>
          <a:solidFill>
            <a:schemeClr val="bg1">
              <a:alpha val="73000"/>
            </a:schemeClr>
          </a:solidFill>
          <a:effectLst>
            <a:softEdge rad="3175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№1.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Улучшай осанку</a:t>
            </a: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№2.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Соблюдай зрительный контакт при разговоре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№3.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Увернно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принимай комплименты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№4.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Цени свою индивидуальность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№5.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Выбери образец для подражания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№6.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Определи свои любимые занятия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№7.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Найди в себе талант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№8.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Заботься о себе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№9.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Сосредоточься на других</a:t>
            </a:r>
          </a:p>
          <a:p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№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Умей постоять за себя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32240" y="1176163"/>
            <a:ext cx="2222414" cy="3739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1608" r="52131" b="8087"/>
          <a:stretch/>
        </p:blipFill>
        <p:spPr bwMode="auto">
          <a:xfrm>
            <a:off x="4644008" y="470756"/>
            <a:ext cx="2289998" cy="3422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89380" y="1026009"/>
            <a:ext cx="2222414" cy="3739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81328"/>
            <a:ext cx="2222414" cy="3739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0409" y="84355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99"/>
                </a:solidFill>
              </a:rPr>
              <a:t>Ольга Максимова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294" y="1223813"/>
            <a:ext cx="190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0099"/>
                </a:solidFill>
              </a:rPr>
              <a:t>«Как стать уверенным»</a:t>
            </a:r>
            <a:endParaRPr lang="ru-RU" sz="1200" b="1" i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5465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000099"/>
                </a:solidFill>
              </a:rPr>
              <a:t>Уверенно вести себя</a:t>
            </a:r>
            <a:r>
              <a:rPr lang="ru-RU" sz="1100" i="1" dirty="0">
                <a:solidFill>
                  <a:srgbClr val="000099"/>
                </a:solidFill>
              </a:rPr>
              <a:t> –</a:t>
            </a:r>
          </a:p>
          <a:p>
            <a:r>
              <a:rPr lang="ru-RU" sz="1100" i="1" dirty="0">
                <a:solidFill>
                  <a:srgbClr val="000099"/>
                </a:solidFill>
              </a:rPr>
              <a:t>значит уметь </a:t>
            </a:r>
            <a:r>
              <a:rPr lang="ru-RU" sz="1100" i="1" dirty="0" smtClean="0">
                <a:solidFill>
                  <a:srgbClr val="000099"/>
                </a:solidFill>
              </a:rPr>
              <a:t>ставить</a:t>
            </a:r>
            <a:br>
              <a:rPr lang="ru-RU" sz="1100" i="1" dirty="0" smtClean="0">
                <a:solidFill>
                  <a:srgbClr val="000099"/>
                </a:solidFill>
              </a:rPr>
            </a:br>
            <a:r>
              <a:rPr lang="ru-RU" sz="1100" i="1" dirty="0" smtClean="0">
                <a:solidFill>
                  <a:srgbClr val="000099"/>
                </a:solidFill>
              </a:rPr>
              <a:t>и </a:t>
            </a:r>
            <a:r>
              <a:rPr lang="ru-RU" sz="1100" i="1" dirty="0">
                <a:solidFill>
                  <a:srgbClr val="000099"/>
                </a:solidFill>
              </a:rPr>
              <a:t>достигать цели</a:t>
            </a:r>
            <a:r>
              <a:rPr lang="ru-RU" sz="1100" i="1" dirty="0" smtClean="0">
                <a:solidFill>
                  <a:srgbClr val="000099"/>
                </a:solidFill>
              </a:rPr>
              <a:t>, контролировать </a:t>
            </a:r>
            <a:r>
              <a:rPr lang="ru-RU" sz="1100" i="1" dirty="0">
                <a:solidFill>
                  <a:srgbClr val="000099"/>
                </a:solidFill>
              </a:rPr>
              <a:t>себя</a:t>
            </a:r>
            <a:r>
              <a:rPr lang="ru-RU" sz="1100" i="1" dirty="0" smtClean="0">
                <a:solidFill>
                  <a:srgbClr val="000099"/>
                </a:solidFill>
              </a:rPr>
              <a:t>, отстаивать свои интересы без агрессии и застенчивости, с </a:t>
            </a:r>
            <a:r>
              <a:rPr lang="ru-RU" sz="1100" i="1" dirty="0">
                <a:solidFill>
                  <a:srgbClr val="000099"/>
                </a:solidFill>
              </a:rPr>
              <a:t>честью выходить из конфликтов.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10731" r="49379" b="63912"/>
          <a:stretch/>
        </p:blipFill>
        <p:spPr bwMode="auto">
          <a:xfrm rot="1843372">
            <a:off x="1531874" y="3245971"/>
            <a:ext cx="861705" cy="7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0199"/>
          <a:stretch/>
        </p:blipFill>
        <p:spPr>
          <a:xfrm rot="21554730">
            <a:off x="5017204" y="904406"/>
            <a:ext cx="1563610" cy="25792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64483" y="1252606"/>
            <a:ext cx="178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99"/>
                </a:solidFill>
              </a:rPr>
              <a:t>Я:</a:t>
            </a:r>
          </a:p>
          <a:p>
            <a:r>
              <a:rPr lang="ru-RU" sz="1400" i="1" dirty="0" smtClean="0">
                <a:solidFill>
                  <a:srgbClr val="000099"/>
                </a:solidFill>
              </a:rPr>
              <a:t>- дружелюбная</a:t>
            </a:r>
          </a:p>
          <a:p>
            <a:r>
              <a:rPr lang="ru-RU" sz="1400" i="1" dirty="0" smtClean="0">
                <a:solidFill>
                  <a:srgbClr val="000099"/>
                </a:solidFill>
              </a:rPr>
              <a:t>- оптимистичная</a:t>
            </a:r>
          </a:p>
          <a:p>
            <a:r>
              <a:rPr lang="ru-RU" sz="1400" i="1" dirty="0">
                <a:solidFill>
                  <a:srgbClr val="000099"/>
                </a:solidFill>
              </a:rPr>
              <a:t>- </a:t>
            </a:r>
            <a:r>
              <a:rPr lang="ru-RU" sz="1400" i="1" dirty="0" smtClean="0">
                <a:solidFill>
                  <a:srgbClr val="000099"/>
                </a:solidFill>
              </a:rPr>
              <a:t>веселая</a:t>
            </a:r>
            <a:endParaRPr lang="ru-RU" sz="1400" i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049" y="2311030"/>
            <a:ext cx="17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0099"/>
                </a:solidFill>
              </a:rPr>
              <a:t>Три способа </a:t>
            </a:r>
            <a:r>
              <a:rPr lang="ru-RU" sz="1200" i="1" dirty="0">
                <a:solidFill>
                  <a:srgbClr val="000099"/>
                </a:solidFill>
              </a:rPr>
              <a:t>поведения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3893" y="2818239"/>
            <a:ext cx="96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0099"/>
                </a:solidFill>
              </a:rPr>
              <a:t>Уверенное</a:t>
            </a:r>
            <a:endParaRPr lang="ru-RU" sz="1200" i="1" dirty="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5020" y="3095238"/>
            <a:ext cx="110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0099"/>
                </a:solidFill>
              </a:rPr>
              <a:t>Агрессивное</a:t>
            </a:r>
            <a:endParaRPr lang="ru-RU" sz="1200" i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0735" y="3492057"/>
            <a:ext cx="110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0099"/>
                </a:solidFill>
              </a:rPr>
              <a:t>Застенчивое</a:t>
            </a:r>
            <a:endParaRPr lang="ru-RU" sz="1200" i="1" dirty="0">
              <a:solidFill>
                <a:srgbClr val="000099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165039" y="2571750"/>
            <a:ext cx="182825" cy="246489"/>
          </a:xfrm>
          <a:prstGeom prst="straightConnector1">
            <a:avLst/>
          </a:prstGeom>
          <a:ln w="127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9" idx="0"/>
          </p:cNvCxnSpPr>
          <p:nvPr/>
        </p:nvCxnSpPr>
        <p:spPr>
          <a:xfrm>
            <a:off x="3962738" y="2600905"/>
            <a:ext cx="245030" cy="494333"/>
          </a:xfrm>
          <a:prstGeom prst="straightConnector1">
            <a:avLst/>
          </a:prstGeom>
          <a:ln w="127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0" idx="0"/>
          </p:cNvCxnSpPr>
          <p:nvPr/>
        </p:nvCxnSpPr>
        <p:spPr>
          <a:xfrm flipH="1">
            <a:off x="3563483" y="2599865"/>
            <a:ext cx="14588" cy="892192"/>
          </a:xfrm>
          <a:prstGeom prst="straightConnector1">
            <a:avLst/>
          </a:prstGeom>
          <a:ln w="127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20272" y="1500812"/>
            <a:ext cx="17424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000099"/>
                </a:solidFill>
              </a:rPr>
              <a:t>Прием №1.</a:t>
            </a:r>
            <a:r>
              <a:rPr lang="ru-RU" sz="1000" i="1" dirty="0">
                <a:solidFill>
                  <a:srgbClr val="000099"/>
                </a:solidFill>
              </a:rPr>
              <a:t> Улучшай осанку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№2.</a:t>
            </a:r>
            <a:r>
              <a:rPr lang="ru-RU" sz="1000" i="1" dirty="0">
                <a:solidFill>
                  <a:srgbClr val="000099"/>
                </a:solidFill>
              </a:rPr>
              <a:t> Соблюдай зрительный контакт при разговоре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№3. </a:t>
            </a:r>
            <a:r>
              <a:rPr lang="ru-RU" sz="1000" i="1" dirty="0" smtClean="0">
                <a:solidFill>
                  <a:srgbClr val="000099"/>
                </a:solidFill>
              </a:rPr>
              <a:t>Уверенно </a:t>
            </a:r>
            <a:r>
              <a:rPr lang="ru-RU" sz="1000" i="1" dirty="0">
                <a:solidFill>
                  <a:srgbClr val="000099"/>
                </a:solidFill>
              </a:rPr>
              <a:t>принимай комплименты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№4.</a:t>
            </a:r>
            <a:r>
              <a:rPr lang="ru-RU" sz="1000" i="1" dirty="0">
                <a:solidFill>
                  <a:srgbClr val="000099"/>
                </a:solidFill>
              </a:rPr>
              <a:t> Цени свою индивидуальность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№5.</a:t>
            </a:r>
            <a:r>
              <a:rPr lang="ru-RU" sz="1000" i="1" dirty="0">
                <a:solidFill>
                  <a:srgbClr val="000099"/>
                </a:solidFill>
              </a:rPr>
              <a:t> Выбери образец для подражания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№6.</a:t>
            </a:r>
            <a:r>
              <a:rPr lang="ru-RU" sz="1000" i="1" dirty="0">
                <a:solidFill>
                  <a:srgbClr val="000099"/>
                </a:solidFill>
              </a:rPr>
              <a:t> Определи свои любимые занятия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№7. </a:t>
            </a:r>
            <a:r>
              <a:rPr lang="ru-RU" sz="1000" i="1" dirty="0">
                <a:solidFill>
                  <a:srgbClr val="000099"/>
                </a:solidFill>
              </a:rPr>
              <a:t>Найди в себе талант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№8.</a:t>
            </a:r>
            <a:r>
              <a:rPr lang="ru-RU" sz="1000" i="1" dirty="0">
                <a:solidFill>
                  <a:srgbClr val="000099"/>
                </a:solidFill>
              </a:rPr>
              <a:t> Заботься о себе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№9.</a:t>
            </a:r>
            <a:r>
              <a:rPr lang="ru-RU" sz="1000" i="1" dirty="0">
                <a:solidFill>
                  <a:srgbClr val="000099"/>
                </a:solidFill>
              </a:rPr>
              <a:t> Сосредоточься на других</a:t>
            </a:r>
          </a:p>
          <a:p>
            <a:r>
              <a:rPr lang="ru-RU" sz="1000" b="1" i="1" dirty="0">
                <a:solidFill>
                  <a:srgbClr val="000099"/>
                </a:solidFill>
              </a:rPr>
              <a:t>Прием №10. </a:t>
            </a:r>
            <a:r>
              <a:rPr lang="ru-RU" sz="1000" i="1" dirty="0">
                <a:solidFill>
                  <a:srgbClr val="000099"/>
                </a:solidFill>
              </a:rPr>
              <a:t>Умей постоять за себя</a:t>
            </a:r>
          </a:p>
        </p:txBody>
      </p:sp>
    </p:spTree>
    <p:extLst>
      <p:ext uri="{BB962C8B-B14F-4D97-AF65-F5344CB8AC3E}">
        <p14:creationId xmlns:p14="http://schemas.microsoft.com/office/powerpoint/2010/main" val="29916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195486"/>
            <a:ext cx="468052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2800" b="1" spc="50" dirty="0">
              <a:ln w="11430"/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4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2025" y="123478"/>
            <a:ext cx="79044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с элементами тренинга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57" y="98757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Уверенно вести себя </a:t>
            </a:r>
            <a:r>
              <a:rPr lang="ru-RU" sz="2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значит уметь ставить и достигать цели, контролировать себя, отстаивать свои интересы без 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агрессии</a:t>
            </a:r>
            <a:b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застенчивости, с честью выходить из конфликтов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b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Конечно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эти качества развиваются на протяжении всей жизни, однако в наибольшей степени на их формирование влияет тот опыт, который накоплен в подростковом возрасте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b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Поэтому 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основной акцент имеет смысл 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делать</a:t>
            </a:r>
            <a:b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формировании</a:t>
            </a:r>
            <a:b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уверенного </a:t>
            </a:r>
            <a:r>
              <a:rPr lang="ru-RU" sz="28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поведения именно у подростков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7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2025" y="123478"/>
            <a:ext cx="79044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с элементами тренинга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194" y="915566"/>
            <a:ext cx="726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Цель </a:t>
            </a: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занятие: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ru-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развитие уверенного 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поведения у подростков.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3729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Структура занятия обязательно включает:</a:t>
            </a:r>
          </a:p>
          <a:p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организационный момент (подготовка, подбор участников, создание атмосферы)</a:t>
            </a:r>
          </a:p>
          <a:p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основная и практическая часть (изучение нового теоретического материала, стимуляция активного </a:t>
            </a:r>
            <a:r>
              <a:rPr lang="ru-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участие каждого с помощью упражнений и игр, направленных на развитие навыков и 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качеств)</a:t>
            </a:r>
          </a:p>
          <a:p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подведение итогов (обратная связь).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445" y="3414889"/>
            <a:ext cx="158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ПРИВЕТСТВИЕ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8270" y="385614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ПРАВИЛА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4749" y="3381783"/>
            <a:ext cx="96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ТЕОРИЯ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379682"/>
            <a:ext cx="272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ОБСУЖДЕНИЕ СИТУАЦИЙ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3" y="3381783"/>
            <a:ext cx="163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УПРАЖНЕНИЯ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78642" y="3922904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ПРОЩАНИЕ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5737" y="3599555"/>
            <a:ext cx="135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РЕФЛЕКСИЯ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8148" y="4300279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РАЗМИНКА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17013" y="3672891"/>
            <a:ext cx="184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РАБОТА В ПАРАХ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711" y="3625308"/>
            <a:ext cx="1416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ХОД</a:t>
            </a:r>
          </a:p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ЗАНЯТИЯ</a:t>
            </a:r>
            <a:endParaRPr lang="ru-RU" sz="2400" dirty="0"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4749" y="4010350"/>
            <a:ext cx="297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ИНДИВИДУАЛЬНАЯ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081" y="411510"/>
            <a:ext cx="42484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«Наши достоинства»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8004" y="411510"/>
            <a:ext cx="42484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могу»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605" y="1377882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 – Наталья: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Дружелюбная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Оптимистичная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Веселая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300937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 – Наталья, могу ХОРОШО: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Писать сочинения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Танцевать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Организовать вечеринку</a:t>
            </a:r>
            <a:b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для друзей</a:t>
            </a:r>
            <a:endParaRPr lang="ru-RU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935" y="3444337"/>
            <a:ext cx="8453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Укрепление самооценки, создание в группе позитивного настроя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более </a:t>
            </a:r>
            <a:r>
              <a:rPr lang="ru-RU" dirty="0"/>
              <a:t>полное знакомство участников друг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34690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23478"/>
            <a:ext cx="89289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«Три способа поведения»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15566"/>
            <a:ext cx="8280920" cy="181588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Участники разыгрывают сценки конфликтных </a:t>
            </a:r>
            <a:r>
              <a:rPr lang="ru-RU" sz="2000" dirty="0" smtClean="0"/>
              <a:t>ситуаций.</a:t>
            </a:r>
          </a:p>
          <a:p>
            <a:endParaRPr lang="ru-RU" sz="1200" dirty="0"/>
          </a:p>
          <a:p>
            <a:r>
              <a:rPr lang="ru-RU" sz="2000" b="1" dirty="0" smtClean="0"/>
              <a:t>Пример ситуации:</a:t>
            </a:r>
          </a:p>
          <a:p>
            <a:r>
              <a:rPr lang="ru-RU" sz="2000" dirty="0" smtClean="0"/>
              <a:t>друг </a:t>
            </a:r>
            <a:r>
              <a:rPr lang="ru-RU" sz="2000" dirty="0"/>
              <a:t>попросил у тебя на несколько дней </a:t>
            </a:r>
            <a:r>
              <a:rPr lang="ru-RU" sz="2000" dirty="0" smtClean="0"/>
              <a:t>наушники, </a:t>
            </a:r>
            <a:r>
              <a:rPr lang="ru-RU" sz="2000" dirty="0"/>
              <a:t>ты дал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он </a:t>
            </a:r>
            <a:r>
              <a:rPr lang="ru-RU" sz="2000" dirty="0" smtClean="0"/>
              <a:t>их </a:t>
            </a:r>
            <a:r>
              <a:rPr lang="ru-RU" sz="2000" dirty="0"/>
              <a:t>все не возвращает, хотя ты уже напоминал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Теперь они очень тебе нужны.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292" y="3651870"/>
            <a:ext cx="8453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Демонстрация того, что такое уверенное поведение в конфликтной ситуации, посредством сравнения с другими стилями </a:t>
            </a:r>
            <a:r>
              <a:rPr lang="ru-RU" dirty="0" smtClean="0"/>
              <a:t>поведения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застенчивым и агрессивным), и его тренировка. Обсуждение плюсов и минусов каждого из указанных поведенческих стилей.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9061" y="3059393"/>
            <a:ext cx="148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ЗАСТЕНЧИВО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05982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УВЕРЕННО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33445" y="3059393"/>
            <a:ext cx="147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АГРЕССИВНО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23478"/>
            <a:ext cx="89289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«Три портрета»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15566"/>
            <a:ext cx="8280920" cy="31700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Ребятам предлагается разделиться на три группы. Каждая подгруппа получает задание описать признаки, особенности поведения (основные психологические особенности) </a:t>
            </a:r>
            <a:r>
              <a:rPr lang="ru-RU" sz="2000" b="1" dirty="0"/>
              <a:t>уверенного в себе</a:t>
            </a:r>
            <a:r>
              <a:rPr lang="ru-RU" sz="2000" dirty="0"/>
              <a:t>, </a:t>
            </a:r>
            <a:r>
              <a:rPr lang="ru-RU" sz="2000" b="1" dirty="0" smtClean="0"/>
              <a:t>неуверенного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b="1" dirty="0"/>
              <a:t>самоуверенного человека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окончании работы результаты представляются </a:t>
            </a:r>
            <a:r>
              <a:rPr lang="ru-RU" sz="2000" dirty="0" smtClean="0"/>
              <a:t>всей группе.</a:t>
            </a:r>
          </a:p>
          <a:p>
            <a:r>
              <a:rPr lang="ru-RU" sz="2000" dirty="0" smtClean="0"/>
              <a:t>Выводы </a:t>
            </a:r>
            <a:r>
              <a:rPr lang="ru-RU" sz="2000" dirty="0"/>
              <a:t>фиксируются на доске. Важно подчеркнуть, чем похожи </a:t>
            </a:r>
            <a:r>
              <a:rPr lang="ru-RU" sz="2000" dirty="0" smtClean="0"/>
              <a:t>друг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друга </a:t>
            </a:r>
            <a:r>
              <a:rPr lang="ru-RU" sz="2000" i="1" dirty="0"/>
              <a:t>неуверенное и самоуверенное </a:t>
            </a:r>
            <a:r>
              <a:rPr lang="ru-RU" sz="2000" i="1" dirty="0" smtClean="0"/>
              <a:t>поведение</a:t>
            </a:r>
            <a:br>
              <a:rPr lang="ru-RU" sz="2000" i="1" dirty="0" smtClean="0"/>
            </a:br>
            <a:r>
              <a:rPr lang="ru-RU" sz="2000" i="1" dirty="0" smtClean="0"/>
              <a:t>(застенчивый и агрессивный) </a:t>
            </a:r>
            <a:r>
              <a:rPr lang="ru-RU" sz="2000" dirty="0" smtClean="0"/>
              <a:t>– </a:t>
            </a:r>
            <a:r>
              <a:rPr lang="ru-RU" sz="2000" dirty="0"/>
              <a:t>и за тем, и за другим может стоять неуверенность человека в себе, в своих силах, в том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он интересен другим людям сам по себе.</a:t>
            </a:r>
          </a:p>
        </p:txBody>
      </p:sp>
    </p:spTree>
    <p:extLst>
      <p:ext uri="{BB962C8B-B14F-4D97-AF65-F5344CB8AC3E}">
        <p14:creationId xmlns:p14="http://schemas.microsoft.com/office/powerpoint/2010/main" val="41321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23478"/>
            <a:ext cx="89289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«Три портрета»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14541"/>
              </p:ext>
            </p:extLst>
          </p:nvPr>
        </p:nvGraphicFramePr>
        <p:xfrm>
          <a:off x="539553" y="915567"/>
          <a:ext cx="8064894" cy="3665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87736"/>
                <a:gridCol w="2688579"/>
                <a:gridCol w="2688579"/>
              </a:tblGrid>
              <a:tr h="232213">
                <a:tc row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Уверенное поведение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Неуверенное поведение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Пассивное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Агрессивное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213"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Тот, кто совершает воздействие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58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Самоутверждается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Жертвует своими интересами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Самоутверждается за счет других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45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Эмоционален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Скован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Эмоционален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Доволен собой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Уязвлен, обеспокоен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Невысокого мнения о собеседнике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Делает выбор сам за себя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Оставляет выбор за другими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Делает выбор за других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Может достигнуть желаемой цели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достигает желаемой цели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Достигает желаемой цели, уязвляя других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213"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Тот, на кого направлено воздействие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58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Самоутверждается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Испытывает стыд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чувство </a:t>
                      </a:r>
                      <a:r>
                        <a:rPr lang="ru-RU" sz="1100" dirty="0">
                          <a:effectLst/>
                        </a:rPr>
                        <a:t>вины или раздражения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Жертвует своими интересами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Эмоционален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Невысокого мнения о воздействующем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Уязвлен, унижен, защищается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90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Может достигнуть желаемой цели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Достигает желаемой цели за счет воздействующего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достигает желаемой цели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915566"/>
            <a:ext cx="7287481" cy="3046988"/>
          </a:xfrm>
          <a:prstGeom prst="rect">
            <a:avLst/>
          </a:prstGeom>
          <a:solidFill>
            <a:schemeClr val="bg1">
              <a:alpha val="73000"/>
            </a:schemeClr>
          </a:solidFill>
          <a:effectLst>
            <a:softEdge rad="3175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Уверенно вести себя –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значит уметь ставить и достигать цели, контролировать себя, отстаивать свои интересы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агрессии и застенчивости,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честью выходить из конфликтов.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3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76" y="-2019375"/>
            <a:ext cx="5143499" cy="9182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23478"/>
            <a:ext cx="892899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Тренируемся!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Упражнение «Сядьте так, как …»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79468"/>
            <a:ext cx="1742440" cy="261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5630"/>
            <a:ext cx="1746803" cy="26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715766"/>
            <a:ext cx="2025352" cy="23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610</Words>
  <Application>Microsoft Office PowerPoint</Application>
  <PresentationFormat>Экран (16:9)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71</cp:revision>
  <dcterms:created xsi:type="dcterms:W3CDTF">2021-12-08T10:10:01Z</dcterms:created>
  <dcterms:modified xsi:type="dcterms:W3CDTF">2024-01-25T10:04:44Z</dcterms:modified>
</cp:coreProperties>
</file>