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95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4" r:id="rId23"/>
    <p:sldId id="275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6" r:id="rId33"/>
    <p:sldId id="287" r:id="rId34"/>
    <p:sldId id="285" r:id="rId35"/>
    <p:sldId id="296" r:id="rId36"/>
    <p:sldId id="289" r:id="rId37"/>
    <p:sldId id="290" r:id="rId38"/>
    <p:sldId id="291" r:id="rId39"/>
    <p:sldId id="292" r:id="rId40"/>
    <p:sldId id="293" r:id="rId41"/>
    <p:sldId id="294" r:id="rId42"/>
    <p:sldId id="288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36E6-D87F-4AFC-AB00-21E73315AB05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9B-53F8-4C57-BA73-1B77332BF7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36E6-D87F-4AFC-AB00-21E73315AB05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9B-53F8-4C57-BA73-1B77332BF7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36E6-D87F-4AFC-AB00-21E73315AB05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9B-53F8-4C57-BA73-1B77332BF75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36E6-D87F-4AFC-AB00-21E73315AB05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9B-53F8-4C57-BA73-1B77332BF7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36E6-D87F-4AFC-AB00-21E73315AB05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9B-53F8-4C57-BA73-1B77332BF7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36E6-D87F-4AFC-AB00-21E73315AB05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9B-53F8-4C57-BA73-1B77332BF75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36E6-D87F-4AFC-AB00-21E73315AB05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9B-53F8-4C57-BA73-1B77332BF7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36E6-D87F-4AFC-AB00-21E73315AB05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9B-53F8-4C57-BA73-1B77332BF7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36E6-D87F-4AFC-AB00-21E73315AB05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9B-53F8-4C57-BA73-1B77332BF7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36E6-D87F-4AFC-AB00-21E73315AB05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9B-53F8-4C57-BA73-1B77332BF75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36E6-D87F-4AFC-AB00-21E73315AB05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9B-53F8-4C57-BA73-1B77332BF75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ADB36E6-D87F-4AFC-AB00-21E73315AB05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07EFB9B-53F8-4C57-BA73-1B77332BF75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175351" cy="1793167"/>
          </a:xfrm>
        </p:spPr>
        <p:txBody>
          <a:bodyPr/>
          <a:lstStyle/>
          <a:p>
            <a:r>
              <a:rPr lang="ru-RU" dirty="0" smtClean="0"/>
              <a:t>Психологические проблемы детей и подростков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293096"/>
            <a:ext cx="7016824" cy="1008112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/>
              <a:t>Безрукова Светлана Александровна,</a:t>
            </a:r>
          </a:p>
          <a:p>
            <a:pPr algn="r"/>
            <a:r>
              <a:rPr lang="ru-RU" sz="2400" b="1" dirty="0" smtClean="0"/>
              <a:t>педагог-психолог 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33265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ГБУ Пензенской области «Центр психолого-педагогической, медицинской и социальной помощи Пензенской области»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3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Есть основания для беспокойства, если у ребенка:</a:t>
            </a:r>
          </a:p>
          <a:p>
            <a:r>
              <a:rPr lang="ru-RU" dirty="0" smtClean="0"/>
              <a:t>Не дружит с другими детьми;</a:t>
            </a:r>
          </a:p>
          <a:p>
            <a:r>
              <a:rPr lang="ru-RU" dirty="0" smtClean="0"/>
              <a:t>Не имеет контактов со взрослыми из своего окружения;</a:t>
            </a:r>
          </a:p>
          <a:p>
            <a:r>
              <a:rPr lang="ru-RU" dirty="0" smtClean="0"/>
              <a:t>Перенес потерю кого-то, кто был значимым источником поддержки;</a:t>
            </a:r>
          </a:p>
          <a:p>
            <a:r>
              <a:rPr lang="ru-RU" dirty="0" smtClean="0"/>
              <a:t>Живет в обстановке насилия, недостаточной заботы;</a:t>
            </a:r>
          </a:p>
          <a:p>
            <a:r>
              <a:rPr lang="ru-RU" dirty="0" smtClean="0"/>
              <a:t>Подвергается издевательствам и притеснениям в течение длительного времени.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Окружение ребенка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86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888431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 smtClean="0"/>
              <a:t>ребенок </a:t>
            </a:r>
            <a:r>
              <a:rPr lang="ru-RU" sz="3100" dirty="0"/>
              <a:t>может поправиться и не испытывать никаких особых проблем впоследствии;</a:t>
            </a:r>
          </a:p>
          <a:p>
            <a:r>
              <a:rPr lang="ru-RU" sz="3100" dirty="0" smtClean="0"/>
              <a:t>состояние </a:t>
            </a:r>
            <a:r>
              <a:rPr lang="ru-RU" sz="3100" dirty="0"/>
              <a:t>может наладиться, но у него останется уязвимость;</a:t>
            </a:r>
          </a:p>
          <a:p>
            <a:r>
              <a:rPr lang="ru-RU" sz="3100" dirty="0" smtClean="0"/>
              <a:t>возможно</a:t>
            </a:r>
            <a:r>
              <a:rPr lang="ru-RU" sz="3100" dirty="0"/>
              <a:t>, что ребенку придется жить с подобным состоянием и с теми ограничениями, которые оно накладывает на  повседневную жизнь и его, и семьи, не исключено, что делать это будут с помощью различных средств поддержки;</a:t>
            </a:r>
          </a:p>
          <a:p>
            <a:r>
              <a:rPr lang="ru-RU" sz="3100" dirty="0" smtClean="0"/>
              <a:t>болезненное </a:t>
            </a:r>
            <a:r>
              <a:rPr lang="ru-RU" sz="3100" dirty="0"/>
              <a:t>состояние может серьезно прогрессировать и привести к хронической инвалидности.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в будущем?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962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Описание: </a:t>
            </a:r>
          </a:p>
          <a:p>
            <a:r>
              <a:rPr lang="ru-RU" dirty="0" smtClean="0"/>
              <a:t>Повторяющаяся и длительная модель антисоциального, агрессивного и вызывающего поведения, которое явно выходит за рамки общепринятых норм и правил.</a:t>
            </a:r>
          </a:p>
          <a:p>
            <a:r>
              <a:rPr lang="ru-RU" dirty="0" smtClean="0"/>
              <a:t>Это может быть насилие, воровство, </a:t>
            </a:r>
            <a:r>
              <a:rPr lang="ru-RU" dirty="0" err="1" smtClean="0"/>
              <a:t>прогуливание</a:t>
            </a:r>
            <a:r>
              <a:rPr lang="ru-RU" dirty="0" smtClean="0"/>
              <a:t> школьных занятий, частые и сильные приступы ярости, криминальное поведение.</a:t>
            </a:r>
          </a:p>
          <a:p>
            <a:r>
              <a:rPr lang="ru-RU" dirty="0" smtClean="0"/>
              <a:t>Это более чем просто детская выходка или акт подросткового неповиновения.</a:t>
            </a:r>
          </a:p>
          <a:p>
            <a:pPr marL="0" indent="0">
              <a:buNone/>
            </a:pPr>
            <a:r>
              <a:rPr lang="ru-RU" b="1" dirty="0" smtClean="0"/>
              <a:t>Распространенность: </a:t>
            </a:r>
            <a:r>
              <a:rPr lang="ru-RU" dirty="0" smtClean="0"/>
              <a:t>относится к наиболее частым психическим отклонениям у детей.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Нарушения поведения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71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Со стороны ребенка:</a:t>
            </a:r>
          </a:p>
          <a:p>
            <a:r>
              <a:rPr lang="ru-RU" dirty="0" smtClean="0"/>
              <a:t>Дисфория;</a:t>
            </a:r>
          </a:p>
          <a:p>
            <a:r>
              <a:rPr lang="ru-RU" dirty="0" err="1" smtClean="0"/>
              <a:t>Гиперактивность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Сложный характер.</a:t>
            </a:r>
          </a:p>
          <a:p>
            <a:pPr marL="0" indent="0">
              <a:buNone/>
            </a:pPr>
            <a:r>
              <a:rPr lang="ru-RU" b="1" dirty="0" smtClean="0"/>
              <a:t>Со стороны семьи:</a:t>
            </a:r>
          </a:p>
          <a:p>
            <a:r>
              <a:rPr lang="ru-RU" dirty="0" smtClean="0"/>
              <a:t>Криминальное поведение родителей, их злоупотребление ПАВ;</a:t>
            </a:r>
          </a:p>
          <a:p>
            <a:r>
              <a:rPr lang="ru-RU" dirty="0" smtClean="0"/>
              <a:t>Конфликты в семье;</a:t>
            </a:r>
          </a:p>
          <a:p>
            <a:r>
              <a:rPr lang="ru-RU" dirty="0" smtClean="0"/>
              <a:t>Авторитарное воспитание или непоследовательный тип воспитания.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000" dirty="0" smtClean="0"/>
              <a:t>На повышение риска развития нарушений поведения оказывают влияние разные факторы</a:t>
            </a:r>
            <a:br>
              <a:rPr lang="ru-RU" sz="3000" dirty="0" smtClean="0"/>
            </a:b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35361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В России за оказание помощи детям с нарушениями поведения отвечают работники образования, здравоохранения, комиссии по делам несовершеннолетних.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Дом. </a:t>
            </a:r>
            <a:r>
              <a:rPr lang="ru-RU" dirty="0" smtClean="0"/>
              <a:t>Работа с ближайшим окружением ребенка. Стабилизация обстановки в семье.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Школа. </a:t>
            </a:r>
            <a:r>
              <a:rPr lang="ru-RU" dirty="0" smtClean="0"/>
              <a:t>Привлечение ресурсов, направленных на ограничение негативного поведения во время занятий.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Свободное время. </a:t>
            </a:r>
            <a:r>
              <a:rPr lang="ru-RU" dirty="0" smtClean="0"/>
              <a:t>Организация досуга  с присутствием хороших ролевых моделей: взрослые/старшие дети.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87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Нарушения поведения бывает сложно вылечить.</a:t>
            </a:r>
          </a:p>
          <a:p>
            <a:r>
              <a:rPr lang="ru-RU" dirty="0" smtClean="0"/>
              <a:t>Для обеспечения положительного результата необходимо позитивное и всестороннее сотрудничество между взрослыми членами семьи и командой специалистов.</a:t>
            </a:r>
          </a:p>
          <a:p>
            <a:r>
              <a:rPr lang="ru-RU" dirty="0" smtClean="0"/>
              <a:t>Для достижения цели необходимо применять меры как можно раньше.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7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Описание:</a:t>
            </a:r>
          </a:p>
          <a:p>
            <a:r>
              <a:rPr lang="ru-RU" dirty="0" smtClean="0"/>
              <a:t>Физическое беспокойство</a:t>
            </a:r>
          </a:p>
          <a:p>
            <a:r>
              <a:rPr lang="ru-RU" dirty="0" smtClean="0"/>
              <a:t>Недостаток настойчивости/упорства</a:t>
            </a:r>
          </a:p>
          <a:p>
            <a:r>
              <a:rPr lang="ru-RU" dirty="0" smtClean="0"/>
              <a:t>Частая смена видов деятельности</a:t>
            </a:r>
          </a:p>
          <a:p>
            <a:r>
              <a:rPr lang="ru-RU" dirty="0" smtClean="0"/>
              <a:t>Импульсивность </a:t>
            </a:r>
          </a:p>
          <a:p>
            <a:r>
              <a:rPr lang="ru-RU" dirty="0" smtClean="0"/>
              <a:t>Провокационное поведение.</a:t>
            </a:r>
          </a:p>
          <a:p>
            <a:pPr marL="0" indent="0">
              <a:buNone/>
            </a:pPr>
            <a:r>
              <a:rPr lang="ru-RU" b="1" dirty="0" smtClean="0"/>
              <a:t>Распространенность:</a:t>
            </a:r>
            <a:r>
              <a:rPr lang="ru-RU" dirty="0" smtClean="0"/>
              <a:t> около 2-5% детей начальной школы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Гиперактивность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8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Обследование нервной системы и функций контроля моторики: электроэнцефалограмма (ЭЭГ), компьютерная </a:t>
            </a:r>
            <a:r>
              <a:rPr lang="ru-RU" dirty="0" err="1" smtClean="0"/>
              <a:t>томограмма</a:t>
            </a:r>
            <a:r>
              <a:rPr lang="ru-RU" dirty="0" smtClean="0"/>
              <a:t>, тест крови.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Нейропсихологическое обследование: тестирование способностей. </a:t>
            </a:r>
          </a:p>
          <a:p>
            <a:pPr marL="514350" indent="-514350">
              <a:buAutoNum type="arabicPeriod"/>
            </a:pPr>
            <a:r>
              <a:rPr lang="ru-RU" dirty="0" smtClean="0"/>
              <a:t>Оценка ученических способностей.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27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Медикаментозное лечение улучшает способность концентрировать внимание и снижает импульсивность.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Рекомендации для родителей и педагогов.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Организация свободного времяпрепровождения.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Ограничение шума и беспокойства в различных ситуациях.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2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Большинство детей с годами становятся спокойнее, концентрация внимания повышается. Недостатки могут компенсироваться.</a:t>
            </a:r>
          </a:p>
          <a:p>
            <a:pPr marL="0" indent="0">
              <a:buNone/>
            </a:pPr>
            <a:r>
              <a:rPr lang="ru-RU" dirty="0" smtClean="0"/>
              <a:t>Проблемы могут остаться:</a:t>
            </a:r>
          </a:p>
          <a:p>
            <a:r>
              <a:rPr lang="ru-RU" dirty="0" smtClean="0"/>
              <a:t>В учебе</a:t>
            </a:r>
          </a:p>
          <a:p>
            <a:r>
              <a:rPr lang="ru-RU" dirty="0" smtClean="0"/>
              <a:t>Сложные отношения в коллективе</a:t>
            </a:r>
          </a:p>
          <a:p>
            <a:r>
              <a:rPr lang="ru-RU" dirty="0" smtClean="0"/>
              <a:t>Низкая самооценка</a:t>
            </a:r>
          </a:p>
          <a:p>
            <a:r>
              <a:rPr lang="ru-RU" dirty="0" smtClean="0"/>
              <a:t>Не оправдывают ожидания родителей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05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позитивная </a:t>
            </a:r>
            <a:r>
              <a:rPr lang="ru-RU" dirty="0"/>
              <a:t>и стабильная забота взрослого;</a:t>
            </a:r>
          </a:p>
          <a:p>
            <a:r>
              <a:rPr lang="ru-RU" dirty="0" smtClean="0"/>
              <a:t>высокие </a:t>
            </a:r>
            <a:r>
              <a:rPr lang="ru-RU" dirty="0"/>
              <a:t>интеллектуальные возможности ребенка и способность к учебе, он быстро находит нужные решения;</a:t>
            </a:r>
          </a:p>
          <a:p>
            <a:r>
              <a:rPr lang="ru-RU" dirty="0" smtClean="0"/>
              <a:t>ребенок </a:t>
            </a:r>
            <a:r>
              <a:rPr lang="ru-RU" dirty="0"/>
              <a:t>привлекателен и его все любят;</a:t>
            </a:r>
          </a:p>
          <a:p>
            <a:r>
              <a:rPr lang="ru-RU" dirty="0" smtClean="0"/>
              <a:t>ребенок </a:t>
            </a:r>
            <a:r>
              <a:rPr lang="ru-RU" dirty="0"/>
              <a:t>успешно справляется с одной или несколькими задачами, что создает ситуацию успеха.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Защитные </a:t>
            </a:r>
            <a:r>
              <a:rPr lang="ru-RU" sz="3200" b="1" dirty="0"/>
              <a:t>факторов, которые помогают детям справиться с </a:t>
            </a:r>
            <a:r>
              <a:rPr lang="ru-RU" sz="3200" b="1" dirty="0" smtClean="0"/>
              <a:t>проблемами: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171292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b="1" dirty="0" smtClean="0"/>
              <a:t>Описание:</a:t>
            </a:r>
          </a:p>
          <a:p>
            <a:r>
              <a:rPr lang="ru-RU" sz="1900" dirty="0" smtClean="0"/>
              <a:t>Сепарационная тревога – ребенок боится разлуки с родителями;</a:t>
            </a:r>
          </a:p>
          <a:p>
            <a:r>
              <a:rPr lang="ru-RU" sz="1900" dirty="0" smtClean="0"/>
              <a:t>Фобии – ребенок боится определенных явлений, животных и т.д.</a:t>
            </a:r>
          </a:p>
          <a:p>
            <a:r>
              <a:rPr lang="ru-RU" sz="1900" dirty="0" smtClean="0"/>
              <a:t>Социальная тревога – ребенок испытывает страх перед незнакомыми людьми</a:t>
            </a:r>
          </a:p>
          <a:p>
            <a:r>
              <a:rPr lang="ru-RU" sz="1900" dirty="0" smtClean="0"/>
              <a:t>Паническая атака – повторяющиеся приступы сильной тревоги, сопровождающиеся учащенным сердцебиением, дрожью, сухостью во рту, затрудненным дыханием, тошнотой, головокружением.</a:t>
            </a:r>
          </a:p>
          <a:p>
            <a:pPr marL="0" indent="0">
              <a:buNone/>
            </a:pPr>
            <a:r>
              <a:rPr lang="ru-RU" sz="1900" b="1" dirty="0" smtClean="0"/>
              <a:t>Распространенность: </a:t>
            </a:r>
            <a:r>
              <a:rPr lang="ru-RU" sz="1900" dirty="0" smtClean="0"/>
              <a:t>5-10 % детей испытывают подобное состояние.</a:t>
            </a:r>
            <a:endParaRPr lang="ru-RU" sz="1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Состояния тревожности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76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Особенность личности ребенка. Всегда чуточку встревожены.</a:t>
            </a:r>
          </a:p>
          <a:p>
            <a:r>
              <a:rPr lang="ru-RU" dirty="0" smtClean="0"/>
              <a:t>Ситуация в семье. Взрослые в семье часто тревожатся и передают это состояние ребенку.</a:t>
            </a:r>
          </a:p>
          <a:p>
            <a:r>
              <a:rPr lang="ru-RU" dirty="0" smtClean="0"/>
              <a:t>Жизненные ситуации потери, угрозы жизни.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99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Работа с семьей. Оказание помощи взрослым в решении собственных проблем.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Работа с ребенком. Обучение умению справляться с тревогой. Терапия общением или игровая терапия.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Медикаментозное лечение применяется редко, иногда при лечении панических атак.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83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Многие дети (2 из 3) избавляются от проблем.</a:t>
            </a:r>
          </a:p>
          <a:p>
            <a:r>
              <a:rPr lang="ru-RU" dirty="0" smtClean="0"/>
              <a:t>У некоторых остается предрасположенность к тревоге.</a:t>
            </a:r>
          </a:p>
          <a:p>
            <a:r>
              <a:rPr lang="ru-RU" dirty="0" smtClean="0"/>
              <a:t>При сохранении тревожности хорошие результаты дает обучение тому, как вести себя при встрече с тем, чего боится.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74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Описание:</a:t>
            </a:r>
          </a:p>
          <a:p>
            <a:r>
              <a:rPr lang="ru-RU" dirty="0" smtClean="0"/>
              <a:t>Перемены в настроении (от подавленности к эйфории) в сочетании с меняющимся уровнем активности.</a:t>
            </a:r>
          </a:p>
          <a:p>
            <a:r>
              <a:rPr lang="ru-RU" dirty="0" smtClean="0"/>
              <a:t>Состояние носит эпизодический характер.</a:t>
            </a:r>
          </a:p>
          <a:p>
            <a:r>
              <a:rPr lang="ru-RU" dirty="0" smtClean="0"/>
              <a:t>Может быть спровоцировано стрессовыми событиями.</a:t>
            </a:r>
          </a:p>
          <a:p>
            <a:r>
              <a:rPr lang="ru-RU" dirty="0" smtClean="0"/>
              <a:t>Нарушается сон и аппетит.</a:t>
            </a:r>
          </a:p>
          <a:p>
            <a:pPr marL="0" indent="0">
              <a:buNone/>
            </a:pPr>
            <a:r>
              <a:rPr lang="ru-RU" b="1" dirty="0" smtClean="0"/>
              <a:t>Распространенность:</a:t>
            </a:r>
            <a:r>
              <a:rPr lang="ru-RU" dirty="0" smtClean="0"/>
              <a:t> около 1% в </a:t>
            </a:r>
            <a:r>
              <a:rPr lang="ru-RU" dirty="0" err="1" smtClean="0"/>
              <a:t>предпубертатном</a:t>
            </a:r>
            <a:r>
              <a:rPr lang="ru-RU" dirty="0" smtClean="0"/>
              <a:t> периоде, 2-5% в подростковой фазе.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Аффективные нарушения (депрессии и мании)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9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Физические: наследственность, нарушение метаболизма, дефицит железа в организме.</a:t>
            </a:r>
          </a:p>
          <a:p>
            <a:r>
              <a:rPr lang="ru-RU" dirty="0" smtClean="0"/>
              <a:t>Внешние: конфликты в семье, недостаток заботы, </a:t>
            </a:r>
            <a:r>
              <a:rPr lang="ru-RU" dirty="0" err="1" smtClean="0"/>
              <a:t>буллинг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Личностные: </a:t>
            </a:r>
            <a:r>
              <a:rPr lang="ru-RU" dirty="0" err="1" smtClean="0"/>
              <a:t>перфекционизм</a:t>
            </a:r>
            <a:r>
              <a:rPr lang="ru-RU" dirty="0" smtClean="0"/>
              <a:t>, высокие требования к себе.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5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Работа с семьей и ближайшим окружением.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Беседы с ребенком.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Может применяться медикаментозное лечение с детьми старшего возраста и подростками.</a:t>
            </a:r>
          </a:p>
          <a:p>
            <a:pPr marL="0" indent="0" algn="ctr">
              <a:buNone/>
            </a:pPr>
            <a:r>
              <a:rPr lang="ru-RU" sz="4800" dirty="0" smtClean="0"/>
              <a:t>Перспективы </a:t>
            </a:r>
          </a:p>
          <a:p>
            <a:r>
              <a:rPr lang="ru-RU" dirty="0" smtClean="0"/>
              <a:t>У детей легко поддается лечению.</a:t>
            </a:r>
          </a:p>
          <a:p>
            <a:r>
              <a:rPr lang="ru-RU" dirty="0" smtClean="0"/>
              <a:t>При серьезном эпизоде – риск повторного приступа в первые 10 лет (у 75%)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304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04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Анорексия </a:t>
            </a:r>
            <a:r>
              <a:rPr lang="ru-RU" dirty="0" smtClean="0"/>
              <a:t>– потеря веса или проблемы с его набором, дефицит массы тела более 15% от нормы.</a:t>
            </a:r>
          </a:p>
          <a:p>
            <a:pPr marL="0" indent="0">
              <a:buNone/>
            </a:pPr>
            <a:r>
              <a:rPr lang="ru-RU" b="1" dirty="0" smtClean="0"/>
              <a:t>Описание:</a:t>
            </a:r>
          </a:p>
          <a:p>
            <a:r>
              <a:rPr lang="ru-RU" dirty="0" smtClean="0"/>
              <a:t>Отказ от калорийной пищи</a:t>
            </a:r>
          </a:p>
          <a:p>
            <a:r>
              <a:rPr lang="ru-RU" dirty="0" smtClean="0"/>
              <a:t>Искаженное представление о своем теле</a:t>
            </a:r>
          </a:p>
          <a:p>
            <a:r>
              <a:rPr lang="ru-RU" dirty="0" smtClean="0"/>
              <a:t>Гормональные нарушения</a:t>
            </a:r>
          </a:p>
          <a:p>
            <a:pPr marL="0" indent="0">
              <a:buNone/>
            </a:pPr>
            <a:r>
              <a:rPr lang="ru-RU" b="1" dirty="0" smtClean="0"/>
              <a:t>Булимия </a:t>
            </a:r>
            <a:r>
              <a:rPr lang="ru-RU" dirty="0" smtClean="0"/>
              <a:t>– приступы переедания 2 и более раз в неделю в течение не менее 3-х месяцев.</a:t>
            </a:r>
          </a:p>
          <a:p>
            <a:pPr marL="0" indent="0">
              <a:buNone/>
            </a:pPr>
            <a:r>
              <a:rPr lang="ru-RU" b="1" dirty="0" smtClean="0"/>
              <a:t>Описание:</a:t>
            </a:r>
          </a:p>
          <a:p>
            <a:r>
              <a:rPr lang="ru-RU" dirty="0" smtClean="0"/>
              <a:t>Сильный аппетит</a:t>
            </a:r>
          </a:p>
          <a:p>
            <a:r>
              <a:rPr lang="ru-RU" dirty="0" smtClean="0"/>
              <a:t>Искаженное представление о своем теле</a:t>
            </a:r>
          </a:p>
          <a:p>
            <a:r>
              <a:rPr lang="ru-RU" dirty="0" smtClean="0"/>
              <a:t>Избегает набор веса путем диеты, вызыванием рвоты, применением лекарств</a:t>
            </a:r>
          </a:p>
          <a:p>
            <a:pPr marL="0" indent="0">
              <a:buNone/>
            </a:pPr>
            <a:r>
              <a:rPr lang="ru-RU" sz="2500" b="1" dirty="0" smtClean="0"/>
              <a:t>Распространение:  </a:t>
            </a:r>
            <a:r>
              <a:rPr lang="ru-RU" sz="2500" dirty="0" smtClean="0"/>
              <a:t>в возрасте от 15 до 19 лет у 11% девочек. Серьезные патологии редки.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Пищевые расстройства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343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/>
              <a:t>Тело и прием пищи: </a:t>
            </a:r>
            <a:r>
              <a:rPr lang="ru-RU" dirty="0" smtClean="0"/>
              <a:t>вернуть контроль над приемом пищи и привести вес тела к нормальному уровню.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Мысли и чувства: </a:t>
            </a:r>
            <a:r>
              <a:rPr lang="ru-RU" dirty="0" smtClean="0"/>
              <a:t>регулярные встречи с психологом.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Социальный аспект: </a:t>
            </a:r>
            <a:r>
              <a:rPr lang="ru-RU" dirty="0" smtClean="0"/>
              <a:t>работа с семьей, с ближайшим окружением, организация школьных видов деятельности.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769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1/3 пациентов поправляются,</a:t>
            </a:r>
          </a:p>
          <a:p>
            <a:r>
              <a:rPr lang="ru-RU" dirty="0" smtClean="0"/>
              <a:t>1/3 поправляются, но продолжают бороться с проблемами веса,</a:t>
            </a:r>
          </a:p>
          <a:p>
            <a:r>
              <a:rPr lang="ru-RU" dirty="0" smtClean="0"/>
              <a:t>У 1/3 развивается серьезного форма хронического анорексического состояния,</a:t>
            </a:r>
          </a:p>
          <a:p>
            <a:r>
              <a:rPr lang="ru-RU" dirty="0" smtClean="0"/>
              <a:t>Некоторые случаи заканчиваются смертью больного.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30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Наследственность</a:t>
            </a:r>
            <a:r>
              <a:rPr lang="ru-RU" dirty="0" smtClean="0"/>
              <a:t>: наследуется степень предрасположенности к психическим заболеваниям и защиты от них.</a:t>
            </a:r>
          </a:p>
          <a:p>
            <a:r>
              <a:rPr lang="ru-RU" b="1" dirty="0" smtClean="0"/>
              <a:t>Повреждения мозговой ткани: </a:t>
            </a:r>
            <a:r>
              <a:rPr lang="ru-RU" dirty="0" smtClean="0"/>
              <a:t>кислородная недостаточность, отравления во время внутриутробного развития плода, недостаток кислорода во время родов, черепно-мозговые травмы, инфекции.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Биологические факторы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03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Описание:</a:t>
            </a:r>
          </a:p>
          <a:p>
            <a:r>
              <a:rPr lang="ru-RU" dirty="0" smtClean="0"/>
              <a:t>Возникают после ситуаций, связанных с угрозой жизни и здоровью, потерей близких.</a:t>
            </a:r>
          </a:p>
          <a:p>
            <a:r>
              <a:rPr lang="ru-RU" dirty="0" smtClean="0"/>
              <a:t>Имеются навязчивые воспоминания травматического события (</a:t>
            </a:r>
            <a:r>
              <a:rPr lang="ru-RU" dirty="0" err="1" smtClean="0"/>
              <a:t>флэшбэки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Происходит нарушение нормальной жизнедеятельности (нарушения сна, снижение аппетита, апатия и т.д.)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Посттравматические стрессовые расстройства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2702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Создать ощущение безопасности в повседневной жизни ребенка.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Дать возможность ребенку выговориться (занятия с психологом).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можно раньше вернуть ребенка к повседневной жизни.</a:t>
            </a:r>
          </a:p>
          <a:p>
            <a:pPr marL="0" indent="0" algn="ctr">
              <a:buNone/>
            </a:pPr>
            <a:r>
              <a:rPr lang="ru-RU" sz="4400" dirty="0"/>
              <a:t>Перспектива </a:t>
            </a:r>
            <a:endParaRPr lang="ru-RU" sz="4400" dirty="0" smtClean="0"/>
          </a:p>
          <a:p>
            <a:pPr marL="0" indent="0" algn="ctr">
              <a:buNone/>
            </a:pPr>
            <a:r>
              <a:rPr lang="ru-RU" sz="2800" dirty="0"/>
              <a:t>Своевременная психологическая помощь резко снижает риск возникновения заболевания</a:t>
            </a:r>
          </a:p>
          <a:p>
            <a:pPr marL="0" indent="0" algn="just">
              <a:buNone/>
            </a:pPr>
            <a:endParaRPr lang="ru-RU" sz="4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5072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Что должно насторожить:</a:t>
            </a:r>
          </a:p>
          <a:p>
            <a:r>
              <a:rPr lang="ru-RU" dirty="0" smtClean="0"/>
              <a:t>Изменение эмоциональной жизни: грусть, подавленность, усталость.</a:t>
            </a:r>
          </a:p>
          <a:p>
            <a:r>
              <a:rPr lang="ru-RU" dirty="0" smtClean="0"/>
              <a:t>Сужение мышления: не видят выхода из ситуации, нет планов на будущее.</a:t>
            </a:r>
          </a:p>
          <a:p>
            <a:r>
              <a:rPr lang="ru-RU" dirty="0" smtClean="0"/>
              <a:t>Нарушение поведения: изолированность, изменение предпочтений в деятельности, в еде, режиме сна.</a:t>
            </a:r>
          </a:p>
          <a:p>
            <a:r>
              <a:rPr lang="ru-RU" dirty="0" smtClean="0"/>
              <a:t>Разговоры о смерти.</a:t>
            </a:r>
          </a:p>
          <a:p>
            <a:r>
              <a:rPr lang="ru-RU" dirty="0" smtClean="0"/>
              <a:t>Различные приготовления: раздача вещей, написание прощальных писем и т.д.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Суицидальные мысли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4332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044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500" dirty="0"/>
              <a:t>ИНСТРУКЦИЯ</a:t>
            </a:r>
          </a:p>
          <a:p>
            <a:pPr marL="0" indent="0" algn="ctr">
              <a:buNone/>
            </a:pPr>
            <a:r>
              <a:rPr lang="ru-RU" sz="3500" dirty="0"/>
              <a:t>действий сотрудников образовательных организаций (студенческих общежитий) при выявлении у обучающегося </a:t>
            </a:r>
          </a:p>
          <a:p>
            <a:pPr marL="0" indent="0" algn="ctr">
              <a:buNone/>
            </a:pPr>
            <a:r>
              <a:rPr lang="ru-RU" sz="3500" dirty="0"/>
              <a:t>маркеров суицидального поведения </a:t>
            </a:r>
            <a:endParaRPr lang="ru-RU" sz="35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Сайт:</a:t>
            </a:r>
            <a:r>
              <a:rPr lang="ru-RU" dirty="0" smtClean="0"/>
              <a:t> </a:t>
            </a:r>
            <a:r>
              <a:rPr lang="en-US" dirty="0" smtClean="0"/>
              <a:t>ppms.edu-penza.ru</a:t>
            </a: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dirty="0" smtClean="0"/>
              <a:t>Раздел «Электронная библиотека» - Важно знать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7656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Недостаток умственного развития</a:t>
            </a:r>
          </a:p>
          <a:p>
            <a:r>
              <a:rPr lang="ru-RU" dirty="0" smtClean="0"/>
              <a:t>Серьезные физические заболевания</a:t>
            </a:r>
          </a:p>
          <a:p>
            <a:r>
              <a:rPr lang="ru-RU" dirty="0" smtClean="0"/>
              <a:t>Психические заболевания родителей и злоупотребление ПАВ</a:t>
            </a:r>
          </a:p>
          <a:p>
            <a:r>
              <a:rPr lang="ru-RU" dirty="0" smtClean="0"/>
              <a:t>Дети-беженцы</a:t>
            </a:r>
          </a:p>
          <a:p>
            <a:r>
              <a:rPr lang="ru-RU" dirty="0" err="1" smtClean="0"/>
              <a:t>Мультикультурные</a:t>
            </a:r>
            <a:r>
              <a:rPr lang="ru-RU" dirty="0" smtClean="0"/>
              <a:t>  дети</a:t>
            </a:r>
          </a:p>
          <a:p>
            <a:r>
              <a:rPr lang="ru-RU" dirty="0" smtClean="0"/>
              <a:t>Приемные дети</a:t>
            </a:r>
          </a:p>
          <a:p>
            <a:r>
              <a:rPr lang="ru-RU" dirty="0" smtClean="0"/>
              <a:t>Социально запущенные дети</a:t>
            </a:r>
          </a:p>
          <a:p>
            <a:r>
              <a:rPr lang="ru-RU" dirty="0" smtClean="0"/>
              <a:t>Дети, подвергшиеся жестокому обращению или сексуальному насилию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Ситуации риска для детей и подростков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0719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92896"/>
            <a:ext cx="7588365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Психиатрическое освидетельствование в отношении несовершеннолетнего в возрасте до 15 лет проводится по просьбе или с согласия его родителей либо иного законного представителя; … в случае возражения одного из родителей либо при отсутствии родителей или иного законного представителя освидетельствование проводится по решению органа опеки и попечительства, которое может быть обжаловано в суде». (п. 2, ст. 23)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Психиатрическая помощь детям и подросткам в России осуществляется согласно закону РФ от </a:t>
            </a:r>
            <a:r>
              <a:rPr lang="ru-RU" sz="2700" b="1" dirty="0" smtClean="0"/>
              <a:t>1992 </a:t>
            </a:r>
            <a:r>
              <a:rPr lang="ru-RU" sz="2700" b="1" dirty="0"/>
              <a:t>г. «О психиатрической помощи и гарантиях прав граждан при ее оказании».</a:t>
            </a:r>
          </a:p>
        </p:txBody>
      </p:sp>
    </p:spTree>
    <p:extLst>
      <p:ext uri="{BB962C8B-B14F-4D97-AF65-F5344CB8AC3E}">
        <p14:creationId xmlns:p14="http://schemas.microsoft.com/office/powerpoint/2010/main" val="9295430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Максим постоянно находится в состоянии «как на муравейнике». </a:t>
            </a:r>
            <a:r>
              <a:rPr lang="ru-RU" dirty="0"/>
              <a:t>Ш</a:t>
            </a:r>
            <a:r>
              <a:rPr lang="ru-RU" dirty="0" smtClean="0"/>
              <a:t>колу он терпит только из-за уроков труда, любит что-то чинить или убирать снег. На уроках ему трудно сидеть спокойно, на него постоянно кричат, т.к. он без перерыва болтает и крутится за партой. Максим не может вспомнить, что сказал учитель минуту назад. Одноклассники не хотят с ним играть, т.к. он всегда все портит.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№1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3261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Петя часто злится на учителя. Ему скучно заниматься школьными предметами. После школы часто ходит в магазин с другими ребятами воровать конфеты или сигареты. Если ему делают замечания, он свирепеет, извергает ругательства. Часто дерется. Может целый день провести на улице и никто не знает, чем он занимается. Иногда не ночует дома. Другим детям не разрешают с ним играть.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№2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0751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Катя часто бывает напугана. Она боится больших ребят, пауков, собак. Не любит оставаться одна. По вечерам часто плачет, со страхом ждет наступления нового дня. Катя очень хорошо учится, у нее есть лучшая подруга, с которой она проводит все свое свободное время. Стрессом для нее являются любая новая для нее ситуация.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№3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5359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Мария в последнее время сильно похудела. Она выглядит бледной и истощенной. Злится, когда ее заставляют есть. Всегда была доброй и отзывчивой, но в последнее время от всего отстранилась, живет в своем мире.</a:t>
            </a:r>
          </a:p>
          <a:p>
            <a:pPr marL="0" indent="0">
              <a:buNone/>
            </a:pPr>
            <a:r>
              <a:rPr lang="ru-RU" dirty="0" smtClean="0"/>
              <a:t>Анна больше не гуляет с друзьями. Теперь она почти не выходит из своей комнаты. Перестала есть вместе со всеми, хочет есть одна. Анна подолгу находится в ванной комнате.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№4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57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Личные чувства ребенка </a:t>
            </a:r>
            <a:r>
              <a:rPr lang="ru-RU" dirty="0" smtClean="0"/>
              <a:t>и его модель эмоциональных реакций, способность справляться со стрессом.</a:t>
            </a:r>
          </a:p>
          <a:p>
            <a:r>
              <a:rPr lang="ru-RU" b="1" dirty="0" smtClean="0"/>
              <a:t>Отношения с окружающими: </a:t>
            </a:r>
            <a:r>
              <a:rPr lang="ru-RU" dirty="0" smtClean="0"/>
              <a:t>со сверстниками, со взрослыми, особенно с родителями.</a:t>
            </a:r>
          </a:p>
          <a:p>
            <a:r>
              <a:rPr lang="ru-RU" b="1" dirty="0" smtClean="0"/>
              <a:t>Значимые события в жизни ребенка: </a:t>
            </a:r>
            <a:r>
              <a:rPr lang="ru-RU" dirty="0" smtClean="0"/>
              <a:t>несчастные случаи, кризисы.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Психологические факторы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08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Роман постоянно грустит. Он не может спокойно спать. Ему безразлична еда, у него недостаток веса. Иногда Рома болеет по нескольку недель, и тогда он просто лежит в постели. Складывается впечатление, что его ничего не интересует.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№5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2718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Эдик не может забыть того случая. Почти каждую ночь он видит во сне одно и то же: большой автомобиль едет прямо на машину, в которой он сидит со своим папой. Эдик слышит звук столкновения и видит своего отца лежащим на земле. Бывает, что ту же картину он видит и наяву. Когда Эдуард видит машину «Скорой помощи», то испытывает сильное волнение.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№6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1070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10445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3600" dirty="0"/>
              <a:t>Круглосуточный телефон экстренной психологической помощи </a:t>
            </a:r>
          </a:p>
          <a:p>
            <a:pPr marL="0" indent="0" algn="ctr">
              <a:buNone/>
            </a:pPr>
            <a:r>
              <a:rPr lang="ru-RU" sz="3600" dirty="0"/>
              <a:t>8 (8412) 545-777</a:t>
            </a:r>
          </a:p>
          <a:p>
            <a:pPr marL="0" indent="0" algn="ctr">
              <a:buNone/>
            </a:pPr>
            <a:r>
              <a:rPr lang="ru-RU" sz="3600" dirty="0"/>
              <a:t> Детский телефон доверия</a:t>
            </a:r>
          </a:p>
          <a:p>
            <a:pPr marL="0" indent="0" algn="ctr">
              <a:buNone/>
            </a:pPr>
            <a:r>
              <a:rPr lang="ru-RU" sz="3600" dirty="0"/>
              <a:t>8-800-2000-122</a:t>
            </a:r>
          </a:p>
          <a:p>
            <a:pPr marL="0" indent="0" algn="ctr">
              <a:buNone/>
            </a:pPr>
            <a:r>
              <a:rPr lang="ru-RU" sz="3600" dirty="0"/>
              <a:t> Уполномоченный по правам ребенка в Пензенской области</a:t>
            </a:r>
          </a:p>
          <a:p>
            <a:pPr marL="0" indent="0" algn="ctr">
              <a:buNone/>
            </a:pPr>
            <a:r>
              <a:rPr lang="ru-RU" sz="3600" dirty="0"/>
              <a:t>8 (8412) 68-16-74</a:t>
            </a:r>
          </a:p>
          <a:p>
            <a:pPr marL="0" indent="0" algn="ctr">
              <a:buNone/>
            </a:pPr>
            <a:r>
              <a:rPr lang="ru-RU" sz="3600" dirty="0"/>
              <a:t> Ответственный секретарь комиссии по делам несовершеннолетних</a:t>
            </a:r>
            <a:br>
              <a:rPr lang="ru-RU" sz="3600" dirty="0"/>
            </a:br>
            <a:r>
              <a:rPr lang="ru-RU" sz="3600" dirty="0"/>
              <a:t>и защите их прав </a:t>
            </a:r>
          </a:p>
          <a:p>
            <a:pPr marL="0" indent="0" algn="ctr">
              <a:buNone/>
            </a:pPr>
            <a:r>
              <a:rPr lang="ru-RU" sz="3600" dirty="0"/>
              <a:t>8 (8412) 595-345</a:t>
            </a:r>
          </a:p>
          <a:p>
            <a:pPr marL="0" indent="0" algn="ctr">
              <a:buNone/>
            </a:pPr>
            <a:r>
              <a:rPr lang="ru-RU" sz="3600" dirty="0"/>
              <a:t>  «Центр психолого-педагогической, медицинской и социальной помощи»</a:t>
            </a:r>
          </a:p>
          <a:p>
            <a:pPr marL="0" indent="0" algn="ctr">
              <a:buNone/>
            </a:pPr>
            <a:r>
              <a:rPr lang="ru-RU" sz="3600" dirty="0"/>
              <a:t>8 (8412) </a:t>
            </a:r>
            <a:r>
              <a:rPr lang="ru-RU" sz="3600" dirty="0" smtClean="0"/>
              <a:t>42-55-03, 48-40-88</a:t>
            </a:r>
            <a:endParaRPr lang="ru-RU" sz="3600" dirty="0"/>
          </a:p>
          <a:p>
            <a:pPr marL="0" indent="0" algn="ctr">
              <a:buNone/>
            </a:pPr>
            <a:r>
              <a:rPr lang="ru-RU" sz="3600" dirty="0"/>
              <a:t> «Областной социально-реабилитационный центр»</a:t>
            </a:r>
          </a:p>
          <a:p>
            <a:pPr marL="0" indent="0" algn="ctr">
              <a:buNone/>
            </a:pPr>
            <a:r>
              <a:rPr lang="ru-RU" sz="3600" dirty="0"/>
              <a:t>8 (8412) 94-47-10</a:t>
            </a:r>
          </a:p>
          <a:p>
            <a:pPr marL="0" indent="0" algn="ctr">
              <a:buNone/>
            </a:pPr>
            <a:r>
              <a:rPr lang="ru-RU" sz="3600" dirty="0"/>
              <a:t> Антикризисный центр в областной психиатрической больнице</a:t>
            </a:r>
          </a:p>
          <a:p>
            <a:pPr marL="0" indent="0" algn="ctr">
              <a:buNone/>
            </a:pPr>
            <a:r>
              <a:rPr lang="ru-RU" sz="3600" dirty="0"/>
              <a:t>8 (8412) </a:t>
            </a:r>
            <a:r>
              <a:rPr lang="ru-RU" sz="3600" dirty="0" smtClean="0"/>
              <a:t>54-78-26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Куда обращаться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02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Психологические проблемы чаще наблюдаются  у детей, проживающих в городской, а не сельской местности.</a:t>
            </a:r>
          </a:p>
          <a:p>
            <a:r>
              <a:rPr lang="ru-RU" dirty="0"/>
              <a:t>У</a:t>
            </a:r>
            <a:r>
              <a:rPr lang="ru-RU" dirty="0" smtClean="0"/>
              <a:t>ровень образования родителей, финансовые и жилищные условия семьи, здоровье родителей.</a:t>
            </a:r>
          </a:p>
          <a:p>
            <a:r>
              <a:rPr lang="ru-RU" dirty="0" smtClean="0"/>
              <a:t>Культурные ценности, взгляды на жизнь, особенности совместного проживания, жизненная философия родителей.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Социально-культурные факторы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97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Симптомы. </a:t>
            </a:r>
            <a:r>
              <a:rPr lang="ru-RU" dirty="0" smtClean="0"/>
              <a:t>Какие сигналы подает ребенок, чтобы показать окружающим, что что-то не так?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Развитие ребенка. </a:t>
            </a:r>
            <a:r>
              <a:rPr lang="ru-RU" dirty="0" smtClean="0"/>
              <a:t>Как происходит развитие ребенка: нормально или наблюдаются некоторые задержки?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Личность ребенка. </a:t>
            </a:r>
            <a:r>
              <a:rPr lang="ru-RU" dirty="0" smtClean="0"/>
              <a:t>Каковы личностные особенности ребенка? Какие у него есть возможности, чтобы справляться со стрессом?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Окружение ребенка. </a:t>
            </a:r>
            <a:r>
              <a:rPr lang="ru-RU" dirty="0" smtClean="0"/>
              <a:t>Существует ли у ребенка поддержка в окружении? (дом, школа, увлечения)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Психическое здоровье ребенка стоит на четырех «ногах»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84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Есть повод для опасений, если:</a:t>
            </a:r>
          </a:p>
          <a:p>
            <a:r>
              <a:rPr lang="ru-RU" dirty="0" smtClean="0"/>
              <a:t>У ребенка наблюдается большое количество симптомов одновременно;</a:t>
            </a:r>
          </a:p>
          <a:p>
            <a:r>
              <a:rPr lang="ru-RU" dirty="0" smtClean="0"/>
              <a:t>Симптомы проявляются и дома, и в школе;</a:t>
            </a:r>
          </a:p>
          <a:p>
            <a:r>
              <a:rPr lang="ru-RU" dirty="0" smtClean="0"/>
              <a:t>Симптомы мешают нормальному осуществлению ребенком своей деятельности;</a:t>
            </a:r>
          </a:p>
          <a:p>
            <a:r>
              <a:rPr lang="ru-RU" dirty="0" smtClean="0"/>
              <a:t>Сложности носят затяжной характер;</a:t>
            </a:r>
          </a:p>
          <a:p>
            <a:r>
              <a:rPr lang="ru-RU" dirty="0" smtClean="0"/>
              <a:t>Ребенок теряет навыки, т.е. больше не способен выполнять то, что делал раньше.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04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Есть основания для беспокойства, если у ребенка:</a:t>
            </a:r>
          </a:p>
          <a:p>
            <a:r>
              <a:rPr lang="ru-RU" dirty="0" smtClean="0"/>
              <a:t>Проявляются явные длительные задержки развития во многих областях;</a:t>
            </a:r>
          </a:p>
          <a:p>
            <a:r>
              <a:rPr lang="ru-RU" dirty="0" smtClean="0"/>
              <a:t>Наблюдаются проблемы при взаимодействии со сверстниками или в социальных отношениях;</a:t>
            </a:r>
          </a:p>
          <a:p>
            <a:r>
              <a:rPr lang="ru-RU" dirty="0" smtClean="0"/>
              <a:t>В целом наблюдаются трудности при изучении школьных предметов.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983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Есть основания для беспокойства, если:</a:t>
            </a:r>
          </a:p>
          <a:p>
            <a:r>
              <a:rPr lang="ru-RU" dirty="0" smtClean="0"/>
              <a:t>Ребенок чрезмерно застенчив и замкнут;</a:t>
            </a:r>
          </a:p>
          <a:p>
            <a:r>
              <a:rPr lang="ru-RU" dirty="0" smtClean="0"/>
              <a:t>Навязчив и неадекватен в установлении контактов;</a:t>
            </a:r>
          </a:p>
          <a:p>
            <a:r>
              <a:rPr lang="ru-RU" dirty="0" smtClean="0"/>
              <a:t>Не ищет никаких контактов с детьми той же возрастной группы;</a:t>
            </a:r>
          </a:p>
          <a:p>
            <a:r>
              <a:rPr lang="ru-RU" dirty="0" smtClean="0"/>
              <a:t>Имеет в целом плохое представление о самом себе;</a:t>
            </a:r>
          </a:p>
          <a:p>
            <a:r>
              <a:rPr lang="ru-RU" dirty="0" smtClean="0"/>
              <a:t>Не играет, не поддерживает игры с другими детьми.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85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602</TotalTime>
  <Words>2069</Words>
  <Application>Microsoft Office PowerPoint</Application>
  <PresentationFormat>Экран (4:3)</PresentationFormat>
  <Paragraphs>226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Волна</vt:lpstr>
      <vt:lpstr>Психологические проблемы детей и подростков</vt:lpstr>
      <vt:lpstr>Защитные факторов, которые помогают детям справиться с проблемами:</vt:lpstr>
      <vt:lpstr>Биологические факторы</vt:lpstr>
      <vt:lpstr>Психологические факторы</vt:lpstr>
      <vt:lpstr>Социально-культурные факторы</vt:lpstr>
      <vt:lpstr>Психическое здоровье ребенка стоит на четырех «ногах»</vt:lpstr>
      <vt:lpstr>Симптомы </vt:lpstr>
      <vt:lpstr>Развитие </vt:lpstr>
      <vt:lpstr>Личность </vt:lpstr>
      <vt:lpstr>Окружение ребенка</vt:lpstr>
      <vt:lpstr>Что в будущем?</vt:lpstr>
      <vt:lpstr>Нарушения поведения</vt:lpstr>
      <vt:lpstr>На повышение риска развития нарушений поведения оказывают влияние разные факторы </vt:lpstr>
      <vt:lpstr>Что делать?</vt:lpstr>
      <vt:lpstr>Перспектива </vt:lpstr>
      <vt:lpstr>Гиперактивность </vt:lpstr>
      <vt:lpstr>Диагностика </vt:lpstr>
      <vt:lpstr>Что делать?</vt:lpstr>
      <vt:lpstr>Перспектива </vt:lpstr>
      <vt:lpstr>Состояния тревожности </vt:lpstr>
      <vt:lpstr>Причины </vt:lpstr>
      <vt:lpstr>Что делать?</vt:lpstr>
      <vt:lpstr>Перспектива </vt:lpstr>
      <vt:lpstr>Аффективные нарушения (депрессии и мании)</vt:lpstr>
      <vt:lpstr>Причины </vt:lpstr>
      <vt:lpstr>Что делать?</vt:lpstr>
      <vt:lpstr>Пищевые расстройства </vt:lpstr>
      <vt:lpstr>Что делать?</vt:lpstr>
      <vt:lpstr>Перспективы </vt:lpstr>
      <vt:lpstr>Посттравматические стрессовые расстройства</vt:lpstr>
      <vt:lpstr>Что делать?</vt:lpstr>
      <vt:lpstr>Суицидальные мысли</vt:lpstr>
      <vt:lpstr>Что делать?</vt:lpstr>
      <vt:lpstr>Ситуации риска для детей и подростков</vt:lpstr>
      <vt:lpstr>Психиатрическая помощь детям и подросткам в России осуществляется согласно закону РФ от 1992 г. «О психиатрической помощи и гарантиях прав граждан при ее оказании».</vt:lpstr>
      <vt:lpstr>Ситуация №1</vt:lpstr>
      <vt:lpstr>Ситуация №2</vt:lpstr>
      <vt:lpstr>Ситуация №3</vt:lpstr>
      <vt:lpstr>Ситуация №4</vt:lpstr>
      <vt:lpstr>Ситуация №5</vt:lpstr>
      <vt:lpstr>Ситуация №6</vt:lpstr>
      <vt:lpstr>Куда обращаться</vt:lpstr>
    </vt:vector>
  </TitlesOfParts>
  <Company>PPMS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проблемы детей и подростков</dc:title>
  <dc:creator>User</dc:creator>
  <cp:lastModifiedBy>User</cp:lastModifiedBy>
  <cp:revision>51</cp:revision>
  <dcterms:created xsi:type="dcterms:W3CDTF">2017-09-12T06:42:55Z</dcterms:created>
  <dcterms:modified xsi:type="dcterms:W3CDTF">2017-11-30T05:36:36Z</dcterms:modified>
</cp:coreProperties>
</file>